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ppt/tags/tag18.xml" ContentType="application/vnd.openxmlformats-officedocument.presentationml.tags+xml"/>
  <Override PartName="/ppt/notesSlides/notesSlide16.xml" ContentType="application/vnd.openxmlformats-officedocument.presentationml.notesSlide+xml"/>
  <Override PartName="/ppt/tags/tag19.xml" ContentType="application/vnd.openxmlformats-officedocument.presentationml.tags+xml"/>
  <Override PartName="/ppt/notesSlides/notesSlide17.xml" ContentType="application/vnd.openxmlformats-officedocument.presentationml.notesSlide+xml"/>
  <Override PartName="/ppt/tags/tag20.xml" ContentType="application/vnd.openxmlformats-officedocument.presentationml.tags+xml"/>
  <Override PartName="/ppt/notesSlides/notesSlide18.xml" ContentType="application/vnd.openxmlformats-officedocument.presentationml.notesSlide+xml"/>
  <Override PartName="/ppt/tags/tag21.xml" ContentType="application/vnd.openxmlformats-officedocument.presentationml.tags+xml"/>
  <Override PartName="/ppt/notesSlides/notesSlide19.xml" ContentType="application/vnd.openxmlformats-officedocument.presentationml.notesSlide+xml"/>
  <Override PartName="/ppt/tags/tag22.xml" ContentType="application/vnd.openxmlformats-officedocument.presentationml.tags+xml"/>
  <Override PartName="/ppt/notesSlides/notesSlide20.xml" ContentType="application/vnd.openxmlformats-officedocument.presentationml.notesSlide+xml"/>
  <Override PartName="/ppt/tags/tag23.xml" ContentType="application/vnd.openxmlformats-officedocument.presentationml.tags+xml"/>
  <Override PartName="/ppt/notesSlides/notesSlide21.xml" ContentType="application/vnd.openxmlformats-officedocument.presentationml.notesSlide+xml"/>
  <Override PartName="/ppt/tags/tag24.xml" ContentType="application/vnd.openxmlformats-officedocument.presentationml.tags+xml"/>
  <Override PartName="/ppt/notesSlides/notesSlide22.xml" ContentType="application/vnd.openxmlformats-officedocument.presentationml.notesSlide+xml"/>
  <Override PartName="/ppt/tags/tag25.xml" ContentType="application/vnd.openxmlformats-officedocument.presentationml.tags+xml"/>
  <Override PartName="/ppt/notesSlides/notesSlide23.xml" ContentType="application/vnd.openxmlformats-officedocument.presentationml.notesSlide+xml"/>
  <Override PartName="/ppt/tags/tag26.xml" ContentType="application/vnd.openxmlformats-officedocument.presentationml.tags+xml"/>
  <Override PartName="/ppt/notesSlides/notesSlide24.xml" ContentType="application/vnd.openxmlformats-officedocument.presentationml.notesSlide+xml"/>
  <Override PartName="/ppt/tags/tag27.xml" ContentType="application/vnd.openxmlformats-officedocument.presentationml.tags+xml"/>
  <Override PartName="/ppt/notesSlides/notesSlide25.xml" ContentType="application/vnd.openxmlformats-officedocument.presentationml.notesSlide+xml"/>
  <Override PartName="/ppt/tags/tag28.xml" ContentType="application/vnd.openxmlformats-officedocument.presentationml.tags+xml"/>
  <Override PartName="/ppt/notesSlides/notesSlide26.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4"/>
  </p:notesMasterIdLst>
  <p:sldIdLst>
    <p:sldId id="301" r:id="rId5"/>
    <p:sldId id="256" r:id="rId6"/>
    <p:sldId id="285" r:id="rId7"/>
    <p:sldId id="290" r:id="rId8"/>
    <p:sldId id="292" r:id="rId9"/>
    <p:sldId id="291" r:id="rId10"/>
    <p:sldId id="293" r:id="rId11"/>
    <p:sldId id="257" r:id="rId12"/>
    <p:sldId id="258" r:id="rId13"/>
    <p:sldId id="259" r:id="rId14"/>
    <p:sldId id="265" r:id="rId15"/>
    <p:sldId id="275" r:id="rId16"/>
    <p:sldId id="260" r:id="rId17"/>
    <p:sldId id="286" r:id="rId18"/>
    <p:sldId id="269" r:id="rId19"/>
    <p:sldId id="271" r:id="rId20"/>
    <p:sldId id="297" r:id="rId21"/>
    <p:sldId id="272" r:id="rId22"/>
    <p:sldId id="263" r:id="rId23"/>
    <p:sldId id="273" r:id="rId24"/>
    <p:sldId id="264" r:id="rId25"/>
    <p:sldId id="280" r:id="rId26"/>
    <p:sldId id="274" r:id="rId27"/>
    <p:sldId id="266" r:id="rId28"/>
    <p:sldId id="267" r:id="rId29"/>
    <p:sldId id="270" r:id="rId30"/>
    <p:sldId id="277" r:id="rId31"/>
    <p:sldId id="278" r:id="rId32"/>
    <p:sldId id="303" r:id="rId33"/>
  </p:sldIdLst>
  <p:sldSz cx="12192000" cy="6858000"/>
  <p:notesSz cx="6858000" cy="1628775"/>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4C9088A1-62B0-498F-8773-871099A50332}">
          <p14:sldIdLst>
            <p14:sldId id="301"/>
            <p14:sldId id="256"/>
            <p14:sldId id="285"/>
            <p14:sldId id="290"/>
            <p14:sldId id="292"/>
            <p14:sldId id="291"/>
            <p14:sldId id="293"/>
            <p14:sldId id="257"/>
            <p14:sldId id="258"/>
            <p14:sldId id="259"/>
            <p14:sldId id="265"/>
            <p14:sldId id="275"/>
            <p14:sldId id="260"/>
            <p14:sldId id="286"/>
            <p14:sldId id="269"/>
            <p14:sldId id="271"/>
            <p14:sldId id="297"/>
            <p14:sldId id="272"/>
            <p14:sldId id="263"/>
            <p14:sldId id="273"/>
            <p14:sldId id="264"/>
            <p14:sldId id="280"/>
            <p14:sldId id="274"/>
            <p14:sldId id="266"/>
            <p14:sldId id="267"/>
            <p14:sldId id="270"/>
            <p14:sldId id="277"/>
            <p14:sldId id="278"/>
            <p14:sldId id="30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46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5"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gs" Target="tags/tag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ra Tompkins" userId="S::tompkinsl@cod.edu::c14bcda9-2b9d-487e-8a24-0fc630de70d6" providerId="AD" clId="Web-{EE8AFE5C-A9BF-424C-86B7-3E06C39B22A1}"/>
    <pc:docChg chg="modSld">
      <pc:chgData name="Lara Tompkins" userId="S::tompkinsl@cod.edu::c14bcda9-2b9d-487e-8a24-0fc630de70d6" providerId="AD" clId="Web-{EE8AFE5C-A9BF-424C-86B7-3E06C39B22A1}" dt="2019-01-13T18:19:42.172" v="85" actId="20577"/>
      <pc:docMkLst>
        <pc:docMk/>
      </pc:docMkLst>
      <pc:sldChg chg="modSp modNotes">
        <pc:chgData name="Lara Tompkins" userId="S::tompkinsl@cod.edu::c14bcda9-2b9d-487e-8a24-0fc630de70d6" providerId="AD" clId="Web-{EE8AFE5C-A9BF-424C-86B7-3E06C39B22A1}" dt="2019-01-13T18:17:27.940" v="36"/>
        <pc:sldMkLst>
          <pc:docMk/>
          <pc:sldMk cId="711739470" sldId="257"/>
        </pc:sldMkLst>
        <pc:spChg chg="mod">
          <ac:chgData name="Lara Tompkins" userId="S::tompkinsl@cod.edu::c14bcda9-2b9d-487e-8a24-0fc630de70d6" providerId="AD" clId="Web-{EE8AFE5C-A9BF-424C-86B7-3E06C39B22A1}" dt="2019-01-13T18:16:34.204" v="6" actId="20577"/>
          <ac:spMkLst>
            <pc:docMk/>
            <pc:sldMk cId="711739470" sldId="257"/>
            <ac:spMk id="3" creationId="{00000000-0000-0000-0000-000000000000}"/>
          </ac:spMkLst>
        </pc:spChg>
      </pc:sldChg>
      <pc:sldChg chg="modSp">
        <pc:chgData name="Lara Tompkins" userId="S::tompkinsl@cod.edu::c14bcda9-2b9d-487e-8a24-0fc630de70d6" providerId="AD" clId="Web-{EE8AFE5C-A9BF-424C-86B7-3E06C39B22A1}" dt="2019-01-13T18:19:42.172" v="84" actId="20577"/>
        <pc:sldMkLst>
          <pc:docMk/>
          <pc:sldMk cId="2203295639" sldId="258"/>
        </pc:sldMkLst>
        <pc:spChg chg="mod">
          <ac:chgData name="Lara Tompkins" userId="S::tompkinsl@cod.edu::c14bcda9-2b9d-487e-8a24-0fc630de70d6" providerId="AD" clId="Web-{EE8AFE5C-A9BF-424C-86B7-3E06C39B22A1}" dt="2019-01-13T18:18:35.115" v="57" actId="20577"/>
          <ac:spMkLst>
            <pc:docMk/>
            <pc:sldMk cId="2203295639" sldId="258"/>
            <ac:spMk id="2" creationId="{00000000-0000-0000-0000-000000000000}"/>
          </ac:spMkLst>
        </pc:spChg>
        <pc:spChg chg="mod">
          <ac:chgData name="Lara Tompkins" userId="S::tompkinsl@cod.edu::c14bcda9-2b9d-487e-8a24-0fc630de70d6" providerId="AD" clId="Web-{EE8AFE5C-A9BF-424C-86B7-3E06C39B22A1}" dt="2019-01-13T18:19:42.172" v="84" actId="20577"/>
          <ac:spMkLst>
            <pc:docMk/>
            <pc:sldMk cId="2203295639" sldId="258"/>
            <ac:spMk id="3" creationId="{00000000-0000-0000-0000-000000000000}"/>
          </ac:spMkLst>
        </pc:spChg>
      </pc:sldChg>
    </pc:docChg>
  </pc:docChgLst>
  <pc:docChgLst>
    <pc:chgData name="Becky Benkert" userId="S::benkertb@cod.edu::1a8cbecc-3902-4021-998d-e51d8ecf924f" providerId="AD" clId="Web-{3BC35655-D182-4292-B7D5-52663849080A}"/>
    <pc:docChg chg="modSld">
      <pc:chgData name="Becky Benkert" userId="S::benkertb@cod.edu::1a8cbecc-3902-4021-998d-e51d8ecf924f" providerId="AD" clId="Web-{3BC35655-D182-4292-B7D5-52663849080A}" dt="2019-01-14T15:18:07.447" v="456" actId="20577"/>
      <pc:docMkLst>
        <pc:docMk/>
      </pc:docMkLst>
      <pc:sldChg chg="modSp">
        <pc:chgData name="Becky Benkert" userId="S::benkertb@cod.edu::1a8cbecc-3902-4021-998d-e51d8ecf924f" providerId="AD" clId="Web-{3BC35655-D182-4292-B7D5-52663849080A}" dt="2019-01-14T15:15:23.651" v="347" actId="20577"/>
        <pc:sldMkLst>
          <pc:docMk/>
          <pc:sldMk cId="3054608991" sldId="261"/>
        </pc:sldMkLst>
        <pc:spChg chg="mod">
          <ac:chgData name="Becky Benkert" userId="S::benkertb@cod.edu::1a8cbecc-3902-4021-998d-e51d8ecf924f" providerId="AD" clId="Web-{3BC35655-D182-4292-B7D5-52663849080A}" dt="2019-01-14T15:15:23.651" v="347" actId="20577"/>
          <ac:spMkLst>
            <pc:docMk/>
            <pc:sldMk cId="3054608991" sldId="261"/>
            <ac:spMk id="3" creationId="{00000000-0000-0000-0000-000000000000}"/>
          </ac:spMkLst>
        </pc:spChg>
      </pc:sldChg>
      <pc:sldChg chg="modSp">
        <pc:chgData name="Becky Benkert" userId="S::benkertb@cod.edu::1a8cbecc-3902-4021-998d-e51d8ecf924f" providerId="AD" clId="Web-{3BC35655-D182-4292-B7D5-52663849080A}" dt="2019-01-14T15:18:06.916" v="454" actId="20577"/>
        <pc:sldMkLst>
          <pc:docMk/>
          <pc:sldMk cId="3725391429" sldId="281"/>
        </pc:sldMkLst>
        <pc:spChg chg="mod">
          <ac:chgData name="Becky Benkert" userId="S::benkertb@cod.edu::1a8cbecc-3902-4021-998d-e51d8ecf924f" providerId="AD" clId="Web-{3BC35655-D182-4292-B7D5-52663849080A}" dt="2019-01-14T15:18:06.916" v="454" actId="20577"/>
          <ac:spMkLst>
            <pc:docMk/>
            <pc:sldMk cId="3725391429" sldId="281"/>
            <ac:spMk id="3" creationId="{72A3A702-FD9B-43AB-825B-9CA6214A1457}"/>
          </ac:spMkLst>
        </pc:spChg>
      </pc:sldChg>
      <pc:sldChg chg="addSp modSp">
        <pc:chgData name="Becky Benkert" userId="S::benkertb@cod.edu::1a8cbecc-3902-4021-998d-e51d8ecf924f" providerId="AD" clId="Web-{3BC35655-D182-4292-B7D5-52663849080A}" dt="2019-01-14T14:53:10.150" v="64" actId="1076"/>
        <pc:sldMkLst>
          <pc:docMk/>
          <pc:sldMk cId="3950991227" sldId="286"/>
        </pc:sldMkLst>
        <pc:spChg chg="mod">
          <ac:chgData name="Becky Benkert" userId="S::benkertb@cod.edu::1a8cbecc-3902-4021-998d-e51d8ecf924f" providerId="AD" clId="Web-{3BC35655-D182-4292-B7D5-52663849080A}" dt="2019-01-14T14:52:50.541" v="59" actId="20577"/>
          <ac:spMkLst>
            <pc:docMk/>
            <pc:sldMk cId="3950991227" sldId="286"/>
            <ac:spMk id="3" creationId="{1C1BD972-6982-46F0-B538-E7ECB3FFE422}"/>
          </ac:spMkLst>
        </pc:spChg>
        <pc:picChg chg="add mod">
          <ac:chgData name="Becky Benkert" userId="S::benkertb@cod.edu::1a8cbecc-3902-4021-998d-e51d8ecf924f" providerId="AD" clId="Web-{3BC35655-D182-4292-B7D5-52663849080A}" dt="2019-01-14T14:53:10.150" v="64" actId="1076"/>
          <ac:picMkLst>
            <pc:docMk/>
            <pc:sldMk cId="3950991227" sldId="286"/>
            <ac:picMk id="4" creationId="{E638E15C-9A12-4557-9317-DDEFE67CC69D}"/>
          </ac:picMkLst>
        </pc:picChg>
      </pc:sldChg>
      <pc:sldChg chg="modSp">
        <pc:chgData name="Becky Benkert" userId="S::benkertb@cod.edu::1a8cbecc-3902-4021-998d-e51d8ecf924f" providerId="AD" clId="Web-{3BC35655-D182-4292-B7D5-52663849080A}" dt="2019-01-14T14:54:37.388" v="91" actId="20577"/>
        <pc:sldMkLst>
          <pc:docMk/>
          <pc:sldMk cId="4198048127" sldId="287"/>
        </pc:sldMkLst>
        <pc:spChg chg="mod">
          <ac:chgData name="Becky Benkert" userId="S::benkertb@cod.edu::1a8cbecc-3902-4021-998d-e51d8ecf924f" providerId="AD" clId="Web-{3BC35655-D182-4292-B7D5-52663849080A}" dt="2019-01-14T14:54:37.388" v="91" actId="20577"/>
          <ac:spMkLst>
            <pc:docMk/>
            <pc:sldMk cId="4198048127" sldId="287"/>
            <ac:spMk id="3" creationId="{C9466C82-9AE2-4496-962C-C60CFE984AAB}"/>
          </ac:spMkLst>
        </pc:spChg>
      </pc:sldChg>
      <pc:sldChg chg="addSp modSp">
        <pc:chgData name="Becky Benkert" userId="S::benkertb@cod.edu::1a8cbecc-3902-4021-998d-e51d8ecf924f" providerId="AD" clId="Web-{3BC35655-D182-4292-B7D5-52663849080A}" dt="2019-01-14T14:58:34.997" v="96" actId="1076"/>
        <pc:sldMkLst>
          <pc:docMk/>
          <pc:sldMk cId="2463476514" sldId="289"/>
        </pc:sldMkLst>
        <pc:picChg chg="add mod">
          <ac:chgData name="Becky Benkert" userId="S::benkertb@cod.edu::1a8cbecc-3902-4021-998d-e51d8ecf924f" providerId="AD" clId="Web-{3BC35655-D182-4292-B7D5-52663849080A}" dt="2019-01-14T14:58:34.997" v="96" actId="1076"/>
          <ac:picMkLst>
            <pc:docMk/>
            <pc:sldMk cId="2463476514" sldId="289"/>
            <ac:picMk id="4" creationId="{4D2792A6-68E4-49DE-A874-ABEC098465A8}"/>
          </ac:picMkLst>
        </pc:picChg>
      </pc:sldChg>
    </pc:docChg>
  </pc:docChgLst>
  <pc:docChgLst>
    <pc:chgData name="Becky Benkert" userId="S::benkertb@cod.edu::1a8cbecc-3902-4021-998d-e51d8ecf924f" providerId="AD" clId="Web-{7B9BAE1D-6781-45F2-8A84-031288F37EE3}"/>
    <pc:docChg chg="modSld">
      <pc:chgData name="Becky Benkert" userId="S::benkertb@cod.edu::1a8cbecc-3902-4021-998d-e51d8ecf924f" providerId="AD" clId="Web-{7B9BAE1D-6781-45F2-8A84-031288F37EE3}" dt="2019-01-23T17:58:04.828" v="23" actId="20577"/>
      <pc:docMkLst>
        <pc:docMk/>
      </pc:docMkLst>
      <pc:sldChg chg="modNotes">
        <pc:chgData name="Becky Benkert" userId="S::benkertb@cod.edu::1a8cbecc-3902-4021-998d-e51d8ecf924f" providerId="AD" clId="Web-{7B9BAE1D-6781-45F2-8A84-031288F37EE3}" dt="2019-01-23T17:52:48.234" v="3"/>
        <pc:sldMkLst>
          <pc:docMk/>
          <pc:sldMk cId="130704642" sldId="256"/>
        </pc:sldMkLst>
      </pc:sldChg>
      <pc:sldChg chg="modSp">
        <pc:chgData name="Becky Benkert" userId="S::benkertb@cod.edu::1a8cbecc-3902-4021-998d-e51d8ecf924f" providerId="AD" clId="Web-{7B9BAE1D-6781-45F2-8A84-031288F37EE3}" dt="2019-01-23T17:58:04.828" v="22" actId="20577"/>
        <pc:sldMkLst>
          <pc:docMk/>
          <pc:sldMk cId="1815935232" sldId="276"/>
        </pc:sldMkLst>
        <pc:spChg chg="mod">
          <ac:chgData name="Becky Benkert" userId="S::benkertb@cod.edu::1a8cbecc-3902-4021-998d-e51d8ecf924f" providerId="AD" clId="Web-{7B9BAE1D-6781-45F2-8A84-031288F37EE3}" dt="2019-01-23T17:58:04.828" v="22" actId="20577"/>
          <ac:spMkLst>
            <pc:docMk/>
            <pc:sldMk cId="1815935232" sldId="276"/>
            <ac:spMk id="3" creationId="{00000000-0000-0000-0000-000000000000}"/>
          </ac:spMkLst>
        </pc:spChg>
      </pc:sldChg>
      <pc:sldChg chg="addSp modSp">
        <pc:chgData name="Becky Benkert" userId="S::benkertb@cod.edu::1a8cbecc-3902-4021-998d-e51d8ecf924f" providerId="AD" clId="Web-{7B9BAE1D-6781-45F2-8A84-031288F37EE3}" dt="2019-01-23T17:56:05.311" v="18" actId="20577"/>
        <pc:sldMkLst>
          <pc:docMk/>
          <pc:sldMk cId="3317003199" sldId="279"/>
        </pc:sldMkLst>
        <pc:spChg chg="add mod">
          <ac:chgData name="Becky Benkert" userId="S::benkertb@cod.edu::1a8cbecc-3902-4021-998d-e51d8ecf924f" providerId="AD" clId="Web-{7B9BAE1D-6781-45F2-8A84-031288F37EE3}" dt="2019-01-23T17:56:05.311" v="18" actId="20577"/>
          <ac:spMkLst>
            <pc:docMk/>
            <pc:sldMk cId="3317003199" sldId="279"/>
            <ac:spMk id="2" creationId="{6722641D-54AA-4D23-B4C1-1B72332B18E8}"/>
          </ac:spMkLst>
        </pc:spChg>
      </pc:sldChg>
    </pc:docChg>
  </pc:docChgLst>
  <pc:docChgLst>
    <pc:chgData name="Lara Tompkins" userId="c14bcda9-2b9d-487e-8a24-0fc630de70d6" providerId="ADAL" clId="{D79284C8-1128-3249-BAE2-8317DB58A619}"/>
    <pc:docChg chg="modSld">
      <pc:chgData name="Lara Tompkins" userId="c14bcda9-2b9d-487e-8a24-0fc630de70d6" providerId="ADAL" clId="{D79284C8-1128-3249-BAE2-8317DB58A619}" dt="2019-01-14T15:30:32.779" v="264" actId="1076"/>
      <pc:docMkLst>
        <pc:docMk/>
      </pc:docMkLst>
      <pc:sldChg chg="addSp modSp">
        <pc:chgData name="Lara Tompkins" userId="c14bcda9-2b9d-487e-8a24-0fc630de70d6" providerId="ADAL" clId="{D79284C8-1128-3249-BAE2-8317DB58A619}" dt="2019-01-14T15:30:32.779" v="264" actId="1076"/>
        <pc:sldMkLst>
          <pc:docMk/>
          <pc:sldMk cId="2024942856" sldId="267"/>
        </pc:sldMkLst>
        <pc:spChg chg="mod">
          <ac:chgData name="Lara Tompkins" userId="c14bcda9-2b9d-487e-8a24-0fc630de70d6" providerId="ADAL" clId="{D79284C8-1128-3249-BAE2-8317DB58A619}" dt="2019-01-14T15:30:26.037" v="262" actId="15"/>
          <ac:spMkLst>
            <pc:docMk/>
            <pc:sldMk cId="2024942856" sldId="267"/>
            <ac:spMk id="3" creationId="{00000000-0000-0000-0000-000000000000}"/>
          </ac:spMkLst>
        </pc:spChg>
        <pc:picChg chg="add mod modCrop">
          <ac:chgData name="Lara Tompkins" userId="c14bcda9-2b9d-487e-8a24-0fc630de70d6" providerId="ADAL" clId="{D79284C8-1128-3249-BAE2-8317DB58A619}" dt="2019-01-14T15:30:32.779" v="264" actId="1076"/>
          <ac:picMkLst>
            <pc:docMk/>
            <pc:sldMk cId="2024942856" sldId="267"/>
            <ac:picMk id="6" creationId="{B489CF9D-E3FA-3E4F-AB3C-6302DFAF0EB8}"/>
          </ac:picMkLst>
        </pc:picChg>
      </pc:sldChg>
      <pc:sldChg chg="modTransition">
        <pc:chgData name="Lara Tompkins" userId="c14bcda9-2b9d-487e-8a24-0fc630de70d6" providerId="ADAL" clId="{D79284C8-1128-3249-BAE2-8317DB58A619}" dt="2019-01-14T15:25:31.627" v="2"/>
        <pc:sldMkLst>
          <pc:docMk/>
          <pc:sldMk cId="4074419780" sldId="274"/>
        </pc:sldMkLst>
      </pc:sldChg>
      <pc:sldChg chg="modSp modTransition">
        <pc:chgData name="Lara Tompkins" userId="c14bcda9-2b9d-487e-8a24-0fc630de70d6" providerId="ADAL" clId="{D79284C8-1128-3249-BAE2-8317DB58A619}" dt="2019-01-14T15:25:40.374" v="9" actId="20577"/>
        <pc:sldMkLst>
          <pc:docMk/>
          <pc:sldMk cId="3913181411" sldId="277"/>
        </pc:sldMkLst>
        <pc:spChg chg="mod">
          <ac:chgData name="Lara Tompkins" userId="c14bcda9-2b9d-487e-8a24-0fc630de70d6" providerId="ADAL" clId="{D79284C8-1128-3249-BAE2-8317DB58A619}" dt="2019-01-14T15:25:40.374" v="9" actId="20577"/>
          <ac:spMkLst>
            <pc:docMk/>
            <pc:sldMk cId="3913181411" sldId="277"/>
            <ac:spMk id="3" creationId="{00000000-0000-0000-0000-000000000000}"/>
          </ac:spMkLst>
        </pc:spChg>
      </pc:sldChg>
    </pc:docChg>
  </pc:docChgLst>
  <pc:docChgLst>
    <pc:chgData name="Becky Benkert" userId="S::benkertb@cod.edu::1a8cbecc-3902-4021-998d-e51d8ecf924f" providerId="AD" clId="Web-{708B79F8-8434-498A-A43B-468E6F7ED931}"/>
    <pc:docChg chg="modSld">
      <pc:chgData name="Becky Benkert" userId="S::benkertb@cod.edu::1a8cbecc-3902-4021-998d-e51d8ecf924f" providerId="AD" clId="Web-{708B79F8-8434-498A-A43B-468E6F7ED931}" dt="2019-01-22T19:34:43.837" v="54" actId="20577"/>
      <pc:docMkLst>
        <pc:docMk/>
      </pc:docMkLst>
      <pc:sldChg chg="modNotes">
        <pc:chgData name="Becky Benkert" userId="S::benkertb@cod.edu::1a8cbecc-3902-4021-998d-e51d8ecf924f" providerId="AD" clId="Web-{708B79F8-8434-498A-A43B-468E6F7ED931}" dt="2019-01-22T19:30:08.618" v="50"/>
        <pc:sldMkLst>
          <pc:docMk/>
          <pc:sldMk cId="711739470" sldId="257"/>
        </pc:sldMkLst>
      </pc:sldChg>
      <pc:sldChg chg="modSp">
        <pc:chgData name="Becky Benkert" userId="S::benkertb@cod.edu::1a8cbecc-3902-4021-998d-e51d8ecf924f" providerId="AD" clId="Web-{708B79F8-8434-498A-A43B-468E6F7ED931}" dt="2019-01-22T19:34:43.837" v="54" actId="20577"/>
        <pc:sldMkLst>
          <pc:docMk/>
          <pc:sldMk cId="1563477357" sldId="275"/>
        </pc:sldMkLst>
        <pc:spChg chg="mod">
          <ac:chgData name="Becky Benkert" userId="S::benkertb@cod.edu::1a8cbecc-3902-4021-998d-e51d8ecf924f" providerId="AD" clId="Web-{708B79F8-8434-498A-A43B-468E6F7ED931}" dt="2019-01-22T19:34:43.837" v="54" actId="20577"/>
          <ac:spMkLst>
            <pc:docMk/>
            <pc:sldMk cId="1563477357" sldId="275"/>
            <ac:spMk id="3" creationId="{00000000-0000-0000-0000-000000000000}"/>
          </ac:spMkLst>
        </pc:spChg>
      </pc:sldChg>
      <pc:sldChg chg="modSp">
        <pc:chgData name="Becky Benkert" userId="S::benkertb@cod.edu::1a8cbecc-3902-4021-998d-e51d8ecf924f" providerId="AD" clId="Web-{708B79F8-8434-498A-A43B-468E6F7ED931}" dt="2019-01-22T19:29:30.008" v="47" actId="20577"/>
        <pc:sldMkLst>
          <pc:docMk/>
          <pc:sldMk cId="3725391429" sldId="281"/>
        </pc:sldMkLst>
        <pc:spChg chg="mod">
          <ac:chgData name="Becky Benkert" userId="S::benkertb@cod.edu::1a8cbecc-3902-4021-998d-e51d8ecf924f" providerId="AD" clId="Web-{708B79F8-8434-498A-A43B-468E6F7ED931}" dt="2019-01-22T19:29:30.008" v="47" actId="20577"/>
          <ac:spMkLst>
            <pc:docMk/>
            <pc:sldMk cId="3725391429" sldId="281"/>
            <ac:spMk id="3" creationId="{72A3A702-FD9B-43AB-825B-9CA6214A1457}"/>
          </ac:spMkLst>
        </pc:spChg>
      </pc:sldChg>
      <pc:sldChg chg="modSp">
        <pc:chgData name="Becky Benkert" userId="S::benkertb@cod.edu::1a8cbecc-3902-4021-998d-e51d8ecf924f" providerId="AD" clId="Web-{708B79F8-8434-498A-A43B-468E6F7ED931}" dt="2019-01-22T19:27:39.273" v="0" actId="20577"/>
        <pc:sldMkLst>
          <pc:docMk/>
          <pc:sldMk cId="2778646956" sldId="291"/>
        </pc:sldMkLst>
        <pc:spChg chg="mod">
          <ac:chgData name="Becky Benkert" userId="S::benkertb@cod.edu::1a8cbecc-3902-4021-998d-e51d8ecf924f" providerId="AD" clId="Web-{708B79F8-8434-498A-A43B-468E6F7ED931}" dt="2019-01-22T19:27:39.273" v="0" actId="20577"/>
          <ac:spMkLst>
            <pc:docMk/>
            <pc:sldMk cId="2778646956" sldId="291"/>
            <ac:spMk id="3" creationId="{00000000-0000-0000-0000-000000000000}"/>
          </ac:spMkLst>
        </pc:spChg>
      </pc:sldChg>
    </pc:docChg>
  </pc:docChgLst>
  <pc:docChgLst>
    <pc:chgData name="Mike Maxse" userId="S::maxsem@cod.edu::b0fb6c5e-3c0c-4014-b852-c0779a89339a" providerId="AD" clId="Web-{A3757DA7-4930-4A0E-97A8-B7B6541F65AC}"/>
    <pc:docChg chg="delSld modSld modSection">
      <pc:chgData name="Mike Maxse" userId="S::maxsem@cod.edu::b0fb6c5e-3c0c-4014-b852-c0779a89339a" providerId="AD" clId="Web-{A3757DA7-4930-4A0E-97A8-B7B6541F65AC}" dt="2019-02-18T20:10:41.336" v="5" actId="20577"/>
      <pc:docMkLst>
        <pc:docMk/>
      </pc:docMkLst>
      <pc:sldChg chg="modSp">
        <pc:chgData name="Mike Maxse" userId="S::maxsem@cod.edu::b0fb6c5e-3c0c-4014-b852-c0779a89339a" providerId="AD" clId="Web-{A3757DA7-4930-4A0E-97A8-B7B6541F65AC}" dt="2019-02-18T20:10:41.336" v="5" actId="20577"/>
        <pc:sldMkLst>
          <pc:docMk/>
          <pc:sldMk cId="4074419780" sldId="274"/>
        </pc:sldMkLst>
        <pc:spChg chg="mod">
          <ac:chgData name="Mike Maxse" userId="S::maxsem@cod.edu::b0fb6c5e-3c0c-4014-b852-c0779a89339a" providerId="AD" clId="Web-{A3757DA7-4930-4A0E-97A8-B7B6541F65AC}" dt="2019-02-18T20:10:41.336" v="5" actId="20577"/>
          <ac:spMkLst>
            <pc:docMk/>
            <pc:sldMk cId="4074419780" sldId="274"/>
            <ac:spMk id="3" creationId="{00000000-0000-0000-0000-000000000000}"/>
          </ac:spMkLst>
        </pc:spChg>
      </pc:sldChg>
      <pc:sldChg chg="del">
        <pc:chgData name="Mike Maxse" userId="S::maxsem@cod.edu::b0fb6c5e-3c0c-4014-b852-c0779a89339a" providerId="AD" clId="Web-{A3757DA7-4930-4A0E-97A8-B7B6541F65AC}" dt="2019-02-18T20:02:37.501" v="0"/>
        <pc:sldMkLst>
          <pc:docMk/>
          <pc:sldMk cId="3317003199" sldId="279"/>
        </pc:sldMkLst>
      </pc:sldChg>
      <pc:sldChg chg="del">
        <pc:chgData name="Mike Maxse" userId="S::maxsem@cod.edu::b0fb6c5e-3c0c-4014-b852-c0779a89339a" providerId="AD" clId="Web-{A3757DA7-4930-4A0E-97A8-B7B6541F65AC}" dt="2019-02-18T20:02:40.032" v="1"/>
        <pc:sldMkLst>
          <pc:docMk/>
          <pc:sldMk cId="1603166480" sldId="296"/>
        </pc:sldMkLst>
      </pc:sldChg>
    </pc:docChg>
  </pc:docChgLst>
  <pc:docChgLst>
    <pc:chgData name="Becky Benkert" userId="S::benkertb@cod.edu::1a8cbecc-3902-4021-998d-e51d8ecf924f" providerId="AD" clId="Web-{974766A9-9486-4515-8CA4-BE8404759CA8}"/>
    <pc:docChg chg="modSld sldOrd">
      <pc:chgData name="Becky Benkert" userId="S::benkertb@cod.edu::1a8cbecc-3902-4021-998d-e51d8ecf924f" providerId="AD" clId="Web-{974766A9-9486-4515-8CA4-BE8404759CA8}" dt="2019-01-23T20:46:38.717" v="23" actId="20577"/>
      <pc:docMkLst>
        <pc:docMk/>
      </pc:docMkLst>
      <pc:sldChg chg="modNotes">
        <pc:chgData name="Becky Benkert" userId="S::benkertb@cod.edu::1a8cbecc-3902-4021-998d-e51d8ecf924f" providerId="AD" clId="Web-{974766A9-9486-4515-8CA4-BE8404759CA8}" dt="2019-01-23T20:38:25.325" v="1"/>
        <pc:sldMkLst>
          <pc:docMk/>
          <pc:sldMk cId="4050977273" sldId="263"/>
        </pc:sldMkLst>
      </pc:sldChg>
      <pc:sldChg chg="modSp">
        <pc:chgData name="Becky Benkert" userId="S::benkertb@cod.edu::1a8cbecc-3902-4021-998d-e51d8ecf924f" providerId="AD" clId="Web-{974766A9-9486-4515-8CA4-BE8404759CA8}" dt="2019-01-23T20:46:38.717" v="22" actId="20577"/>
        <pc:sldMkLst>
          <pc:docMk/>
          <pc:sldMk cId="3842301715" sldId="264"/>
        </pc:sldMkLst>
        <pc:spChg chg="mod">
          <ac:chgData name="Becky Benkert" userId="S::benkertb@cod.edu::1a8cbecc-3902-4021-998d-e51d8ecf924f" providerId="AD" clId="Web-{974766A9-9486-4515-8CA4-BE8404759CA8}" dt="2019-01-23T20:46:38.717" v="22" actId="20577"/>
          <ac:spMkLst>
            <pc:docMk/>
            <pc:sldMk cId="3842301715" sldId="264"/>
            <ac:spMk id="3" creationId="{00000000-0000-0000-0000-000000000000}"/>
          </ac:spMkLst>
        </pc:spChg>
      </pc:sldChg>
      <pc:sldChg chg="modSp ord">
        <pc:chgData name="Becky Benkert" userId="S::benkertb@cod.edu::1a8cbecc-3902-4021-998d-e51d8ecf924f" providerId="AD" clId="Web-{974766A9-9486-4515-8CA4-BE8404759CA8}" dt="2019-01-23T20:39:24.983" v="11" actId="20577"/>
        <pc:sldMkLst>
          <pc:docMk/>
          <pc:sldMk cId="227027211" sldId="273"/>
        </pc:sldMkLst>
        <pc:spChg chg="mod">
          <ac:chgData name="Becky Benkert" userId="S::benkertb@cod.edu::1a8cbecc-3902-4021-998d-e51d8ecf924f" providerId="AD" clId="Web-{974766A9-9486-4515-8CA4-BE8404759CA8}" dt="2019-01-23T20:39:24.983" v="11" actId="20577"/>
          <ac:spMkLst>
            <pc:docMk/>
            <pc:sldMk cId="227027211" sldId="273"/>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FFE3C9-2787-4B09-AD3F-8151E319EF51}" type="datetimeFigureOut">
              <a:rPr lang="en-US"/>
              <a:t>2/22/2019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EEB3D6-6380-4A05-9425-C1366B66A5E8}" type="slidenum">
              <a:rPr lang="en-US"/>
              <a:t>‹#›</a:t>
            </a:fld>
            <a:endParaRPr lang="en-US"/>
          </a:p>
        </p:txBody>
      </p:sp>
    </p:spTree>
    <p:extLst>
      <p:ext uri="{BB962C8B-B14F-4D97-AF65-F5344CB8AC3E}">
        <p14:creationId xmlns:p14="http://schemas.microsoft.com/office/powerpoint/2010/main" val="575720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alexpoole.info/blog/which-are-more-legible-serif-or-sans-serif-typefaces/"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a:t>
            </a:r>
          </a:p>
          <a:p>
            <a:endParaRPr lang="en-US"/>
          </a:p>
          <a:p>
            <a:r>
              <a:rPr lang="en-US"/>
              <a:t>Students are more likely to succeed when they have timely access to content in formats that suit their needs. </a:t>
            </a:r>
            <a:endParaRPr lang="en-US">
              <a:cs typeface="Calibri"/>
            </a:endParaRPr>
          </a:p>
          <a:p>
            <a:r>
              <a:rPr lang="en-US"/>
              <a:t>Adapts to learning preferences and knowledge acquisition</a:t>
            </a:r>
            <a:endParaRPr lang="en-US">
              <a:cs typeface="Calibri"/>
            </a:endParaRPr>
          </a:p>
          <a:p>
            <a:endParaRPr lang="en-US"/>
          </a:p>
          <a:p>
            <a:r>
              <a:rPr lang="en-US">
                <a:cs typeface="Calibri"/>
              </a:rPr>
              <a:t>Social Justice issue - </a:t>
            </a:r>
            <a:r>
              <a:rPr lang="en-US"/>
              <a:t>Students with disabilities historically excluded from higher learning and society as a whole.</a:t>
            </a:r>
            <a:endParaRPr lang="en-US">
              <a:cs typeface="Calibri"/>
            </a:endParaRPr>
          </a:p>
          <a:p>
            <a:endParaRPr lang="en-US">
              <a:cs typeface="Calibri"/>
            </a:endParaRPr>
          </a:p>
          <a:p>
            <a:r>
              <a:rPr lang="en-US">
                <a:cs typeface="Calibri"/>
              </a:rPr>
              <a:t>Slides will be shared to you by the training committee</a:t>
            </a:r>
            <a:br>
              <a:rPr lang="en-US">
                <a:cs typeface="Calibri"/>
              </a:rPr>
            </a:br>
            <a:endParaRPr lang="en-US">
              <a:cs typeface="Calibri"/>
            </a:endParaRPr>
          </a:p>
          <a:p>
            <a:r>
              <a:rPr lang="en-US">
                <a:ea typeface="+mn-lt"/>
                <a:cs typeface="+mn-lt"/>
              </a:rPr>
              <a:t>High impact practices that are easy to perform in the MS Office products you and your patrons use every day.</a:t>
            </a:r>
          </a:p>
        </p:txBody>
      </p:sp>
      <p:sp>
        <p:nvSpPr>
          <p:cNvPr id="4" name="Slide Number Placeholder 3"/>
          <p:cNvSpPr>
            <a:spLocks noGrp="1"/>
          </p:cNvSpPr>
          <p:nvPr>
            <p:ph type="sldNum" sz="quarter" idx="5"/>
          </p:nvPr>
        </p:nvSpPr>
        <p:spPr/>
        <p:txBody>
          <a:bodyPr/>
          <a:lstStyle/>
          <a:p>
            <a:fld id="{0CEEB3D6-6380-4A05-9425-C1366B66A5E8}" type="slidenum">
              <a:rPr lang="en-US"/>
              <a:t>2</a:t>
            </a:fld>
            <a:endParaRPr lang="en-US"/>
          </a:p>
        </p:txBody>
      </p:sp>
    </p:spTree>
    <p:extLst>
      <p:ext uri="{BB962C8B-B14F-4D97-AF65-F5344CB8AC3E}">
        <p14:creationId xmlns:p14="http://schemas.microsoft.com/office/powerpoint/2010/main" val="4908970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a:t>
            </a:r>
          </a:p>
        </p:txBody>
      </p:sp>
      <p:sp>
        <p:nvSpPr>
          <p:cNvPr id="4" name="Slide Number Placeholder 3"/>
          <p:cNvSpPr>
            <a:spLocks noGrp="1"/>
          </p:cNvSpPr>
          <p:nvPr>
            <p:ph type="sldNum" sz="quarter" idx="10"/>
          </p:nvPr>
        </p:nvSpPr>
        <p:spPr/>
        <p:txBody>
          <a:bodyPr/>
          <a:lstStyle/>
          <a:p>
            <a:fld id="{0CEEB3D6-6380-4A05-9425-C1366B66A5E8}" type="slidenum">
              <a:rPr lang="en-US" smtClean="0"/>
              <a:t>11</a:t>
            </a:fld>
            <a:endParaRPr lang="en-US"/>
          </a:p>
        </p:txBody>
      </p:sp>
    </p:spTree>
    <p:extLst>
      <p:ext uri="{BB962C8B-B14F-4D97-AF65-F5344CB8AC3E}">
        <p14:creationId xmlns:p14="http://schemas.microsoft.com/office/powerpoint/2010/main" val="42692040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a:t>
            </a:r>
          </a:p>
        </p:txBody>
      </p:sp>
      <p:sp>
        <p:nvSpPr>
          <p:cNvPr id="4" name="Slide Number Placeholder 3"/>
          <p:cNvSpPr>
            <a:spLocks noGrp="1"/>
          </p:cNvSpPr>
          <p:nvPr>
            <p:ph type="sldNum" sz="quarter" idx="10"/>
          </p:nvPr>
        </p:nvSpPr>
        <p:spPr/>
        <p:txBody>
          <a:bodyPr/>
          <a:lstStyle/>
          <a:p>
            <a:fld id="{0CEEB3D6-6380-4A05-9425-C1366B66A5E8}" type="slidenum">
              <a:rPr lang="en-US" smtClean="0"/>
              <a:t>12</a:t>
            </a:fld>
            <a:endParaRPr lang="en-US"/>
          </a:p>
        </p:txBody>
      </p:sp>
    </p:spTree>
    <p:extLst>
      <p:ext uri="{BB962C8B-B14F-4D97-AF65-F5344CB8AC3E}">
        <p14:creationId xmlns:p14="http://schemas.microsoft.com/office/powerpoint/2010/main" val="2569798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B</a:t>
            </a:r>
          </a:p>
          <a:p>
            <a:endParaRPr lang="en-US">
              <a:cs typeface="Calibri"/>
            </a:endParaRPr>
          </a:p>
          <a:p>
            <a:r>
              <a:rPr lang="en-US">
                <a:cs typeface="Calibri"/>
              </a:rPr>
              <a:t>Benefit more users from the outset (fewer users spending time adjusting your content)</a:t>
            </a:r>
          </a:p>
          <a:p>
            <a:endParaRPr lang="en-US">
              <a:cs typeface="Calibri"/>
            </a:endParaRPr>
          </a:p>
          <a:p>
            <a:r>
              <a:rPr lang="en-US"/>
              <a:t>To meet W3C accessibility guidelines “Line spacing is at least space-and-a-half within paragraphs—</a:t>
            </a:r>
            <a:r>
              <a:rPr lang="en-US" b="1"/>
              <a:t>that’s 150%</a:t>
            </a:r>
            <a:r>
              <a:rPr lang="en-US"/>
              <a:t>.”</a:t>
            </a:r>
          </a:p>
          <a:p>
            <a:endParaRPr lang="en-US">
              <a:cs typeface="Calibri"/>
            </a:endParaRPr>
          </a:p>
          <a:p>
            <a:r>
              <a:rPr lang="en-US">
                <a:cs typeface="Calibri"/>
              </a:rPr>
              <a:t>_________________</a:t>
            </a:r>
          </a:p>
          <a:p>
            <a:endParaRPr lang="en-US"/>
          </a:p>
          <a:p>
            <a:r>
              <a:rPr lang="en-US">
                <a:hlinkClick r:id="rId3"/>
              </a:rPr>
              <a:t>http://alexpoole.info/blog/which-are-more-legible-serif-or-sans-serif-typefaces/</a:t>
            </a:r>
            <a:r>
              <a:rPr lang="en-US"/>
              <a:t> </a:t>
            </a:r>
            <a:endParaRPr lang="en-US">
              <a:cs typeface="Calibri"/>
            </a:endParaRPr>
          </a:p>
        </p:txBody>
      </p:sp>
      <p:sp>
        <p:nvSpPr>
          <p:cNvPr id="4" name="Slide Number Placeholder 3"/>
          <p:cNvSpPr>
            <a:spLocks noGrp="1"/>
          </p:cNvSpPr>
          <p:nvPr>
            <p:ph type="sldNum" sz="quarter" idx="5"/>
          </p:nvPr>
        </p:nvSpPr>
        <p:spPr/>
        <p:txBody>
          <a:bodyPr/>
          <a:lstStyle/>
          <a:p>
            <a:fld id="{0CEEB3D6-6380-4A05-9425-C1366B66A5E8}" type="slidenum">
              <a:rPr lang="en-US"/>
              <a:t>13</a:t>
            </a:fld>
            <a:endParaRPr lang="en-US"/>
          </a:p>
        </p:txBody>
      </p:sp>
    </p:spTree>
    <p:extLst>
      <p:ext uri="{BB962C8B-B14F-4D97-AF65-F5344CB8AC3E}">
        <p14:creationId xmlns:p14="http://schemas.microsoft.com/office/powerpoint/2010/main" val="991379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a:t>
            </a:r>
          </a:p>
        </p:txBody>
      </p:sp>
      <p:sp>
        <p:nvSpPr>
          <p:cNvPr id="4" name="Slide Number Placeholder 3"/>
          <p:cNvSpPr>
            <a:spLocks noGrp="1"/>
          </p:cNvSpPr>
          <p:nvPr>
            <p:ph type="sldNum" sz="quarter" idx="10"/>
          </p:nvPr>
        </p:nvSpPr>
        <p:spPr/>
        <p:txBody>
          <a:bodyPr/>
          <a:lstStyle/>
          <a:p>
            <a:fld id="{0CEEB3D6-6380-4A05-9425-C1366B66A5E8}" type="slidenum">
              <a:rPr lang="en-US" smtClean="0"/>
              <a:t>14</a:t>
            </a:fld>
            <a:endParaRPr lang="en-US"/>
          </a:p>
        </p:txBody>
      </p:sp>
    </p:spTree>
    <p:extLst>
      <p:ext uri="{BB962C8B-B14F-4D97-AF65-F5344CB8AC3E}">
        <p14:creationId xmlns:p14="http://schemas.microsoft.com/office/powerpoint/2010/main" val="39892434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a:t>
            </a:r>
          </a:p>
        </p:txBody>
      </p:sp>
      <p:sp>
        <p:nvSpPr>
          <p:cNvPr id="4" name="Slide Number Placeholder 3"/>
          <p:cNvSpPr>
            <a:spLocks noGrp="1"/>
          </p:cNvSpPr>
          <p:nvPr>
            <p:ph type="sldNum" sz="quarter" idx="10"/>
          </p:nvPr>
        </p:nvSpPr>
        <p:spPr/>
        <p:txBody>
          <a:bodyPr/>
          <a:lstStyle/>
          <a:p>
            <a:fld id="{0CEEB3D6-6380-4A05-9425-C1366B66A5E8}" type="slidenum">
              <a:rPr lang="en-US" smtClean="0"/>
              <a:t>15</a:t>
            </a:fld>
            <a:endParaRPr lang="en-US"/>
          </a:p>
        </p:txBody>
      </p:sp>
    </p:spTree>
    <p:extLst>
      <p:ext uri="{BB962C8B-B14F-4D97-AF65-F5344CB8AC3E}">
        <p14:creationId xmlns:p14="http://schemas.microsoft.com/office/powerpoint/2010/main" val="18639882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
            </a:r>
          </a:p>
        </p:txBody>
      </p:sp>
      <p:sp>
        <p:nvSpPr>
          <p:cNvPr id="4" name="Slide Number Placeholder 3"/>
          <p:cNvSpPr>
            <a:spLocks noGrp="1"/>
          </p:cNvSpPr>
          <p:nvPr>
            <p:ph type="sldNum" sz="quarter" idx="10"/>
          </p:nvPr>
        </p:nvSpPr>
        <p:spPr/>
        <p:txBody>
          <a:bodyPr/>
          <a:lstStyle/>
          <a:p>
            <a:fld id="{0CEEB3D6-6380-4A05-9425-C1366B66A5E8}" type="slidenum">
              <a:rPr lang="en-US" smtClean="0"/>
              <a:t>16</a:t>
            </a:fld>
            <a:endParaRPr lang="en-US"/>
          </a:p>
        </p:txBody>
      </p:sp>
    </p:spTree>
    <p:extLst>
      <p:ext uri="{BB962C8B-B14F-4D97-AF65-F5344CB8AC3E}">
        <p14:creationId xmlns:p14="http://schemas.microsoft.com/office/powerpoint/2010/main" val="41345515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a:t>
            </a:r>
          </a:p>
        </p:txBody>
      </p:sp>
      <p:sp>
        <p:nvSpPr>
          <p:cNvPr id="4" name="Slide Number Placeholder 3"/>
          <p:cNvSpPr>
            <a:spLocks noGrp="1"/>
          </p:cNvSpPr>
          <p:nvPr>
            <p:ph type="sldNum" sz="quarter" idx="10"/>
          </p:nvPr>
        </p:nvSpPr>
        <p:spPr/>
        <p:txBody>
          <a:bodyPr/>
          <a:lstStyle/>
          <a:p>
            <a:fld id="{0CEEB3D6-6380-4A05-9425-C1366B66A5E8}" type="slidenum">
              <a:rPr lang="en-US" smtClean="0"/>
              <a:t>17</a:t>
            </a:fld>
            <a:endParaRPr lang="en-US"/>
          </a:p>
        </p:txBody>
      </p:sp>
    </p:spTree>
    <p:extLst>
      <p:ext uri="{BB962C8B-B14F-4D97-AF65-F5344CB8AC3E}">
        <p14:creationId xmlns:p14="http://schemas.microsoft.com/office/powerpoint/2010/main" val="5764081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a:t>
            </a:r>
          </a:p>
        </p:txBody>
      </p:sp>
      <p:sp>
        <p:nvSpPr>
          <p:cNvPr id="4" name="Slide Number Placeholder 3"/>
          <p:cNvSpPr>
            <a:spLocks noGrp="1"/>
          </p:cNvSpPr>
          <p:nvPr>
            <p:ph type="sldNum" sz="quarter" idx="10"/>
          </p:nvPr>
        </p:nvSpPr>
        <p:spPr/>
        <p:txBody>
          <a:bodyPr/>
          <a:lstStyle/>
          <a:p>
            <a:fld id="{0CEEB3D6-6380-4A05-9425-C1366B66A5E8}" type="slidenum">
              <a:rPr lang="en-US" smtClean="0"/>
              <a:t>18</a:t>
            </a:fld>
            <a:endParaRPr lang="en-US"/>
          </a:p>
        </p:txBody>
      </p:sp>
    </p:spTree>
    <p:extLst>
      <p:ext uri="{BB962C8B-B14F-4D97-AF65-F5344CB8AC3E}">
        <p14:creationId xmlns:p14="http://schemas.microsoft.com/office/powerpoint/2010/main" val="9256083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M</a:t>
            </a:r>
          </a:p>
          <a:p>
            <a:endParaRPr lang="en-US">
              <a:cs typeface="Calibri"/>
            </a:endParaRPr>
          </a:p>
          <a:p>
            <a:r>
              <a:rPr lang="en-US">
                <a:cs typeface="Calibri"/>
              </a:rPr>
              <a:t>Highlight relevance and examples of emails....since alt-text applies to those too.</a:t>
            </a:r>
          </a:p>
          <a:p>
            <a:endParaRPr lang="en-US">
              <a:cs typeface="Calibri"/>
            </a:endParaRPr>
          </a:p>
        </p:txBody>
      </p:sp>
      <p:sp>
        <p:nvSpPr>
          <p:cNvPr id="4" name="Slide Number Placeholder 3"/>
          <p:cNvSpPr>
            <a:spLocks noGrp="1"/>
          </p:cNvSpPr>
          <p:nvPr>
            <p:ph type="sldNum" sz="quarter" idx="5"/>
          </p:nvPr>
        </p:nvSpPr>
        <p:spPr/>
        <p:txBody>
          <a:bodyPr/>
          <a:lstStyle/>
          <a:p>
            <a:fld id="{0CEEB3D6-6380-4A05-9425-C1366B66A5E8}" type="slidenum">
              <a:rPr lang="en-US"/>
              <a:t>19</a:t>
            </a:fld>
            <a:endParaRPr lang="en-US"/>
          </a:p>
        </p:txBody>
      </p:sp>
    </p:spTree>
    <p:extLst>
      <p:ext uri="{BB962C8B-B14F-4D97-AF65-F5344CB8AC3E}">
        <p14:creationId xmlns:p14="http://schemas.microsoft.com/office/powerpoint/2010/main" val="29861511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a:t>
            </a:r>
          </a:p>
        </p:txBody>
      </p:sp>
      <p:sp>
        <p:nvSpPr>
          <p:cNvPr id="4" name="Slide Number Placeholder 3"/>
          <p:cNvSpPr>
            <a:spLocks noGrp="1"/>
          </p:cNvSpPr>
          <p:nvPr>
            <p:ph type="sldNum" sz="quarter" idx="10"/>
          </p:nvPr>
        </p:nvSpPr>
        <p:spPr/>
        <p:txBody>
          <a:bodyPr/>
          <a:lstStyle/>
          <a:p>
            <a:fld id="{0CEEB3D6-6380-4A05-9425-C1366B66A5E8}" type="slidenum">
              <a:rPr lang="en-US" smtClean="0"/>
              <a:t>20</a:t>
            </a:fld>
            <a:endParaRPr lang="en-US"/>
          </a:p>
        </p:txBody>
      </p:sp>
    </p:spTree>
    <p:extLst>
      <p:ext uri="{BB962C8B-B14F-4D97-AF65-F5344CB8AC3E}">
        <p14:creationId xmlns:p14="http://schemas.microsoft.com/office/powerpoint/2010/main" val="1977053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a:t>
            </a:r>
          </a:p>
        </p:txBody>
      </p:sp>
      <p:sp>
        <p:nvSpPr>
          <p:cNvPr id="4" name="Slide Number Placeholder 3"/>
          <p:cNvSpPr>
            <a:spLocks noGrp="1"/>
          </p:cNvSpPr>
          <p:nvPr>
            <p:ph type="sldNum" sz="quarter" idx="10"/>
          </p:nvPr>
        </p:nvSpPr>
        <p:spPr/>
        <p:txBody>
          <a:bodyPr/>
          <a:lstStyle/>
          <a:p>
            <a:fld id="{0CEEB3D6-6380-4A05-9425-C1366B66A5E8}" type="slidenum">
              <a:rPr lang="en-US" smtClean="0"/>
              <a:t>3</a:t>
            </a:fld>
            <a:endParaRPr lang="en-US"/>
          </a:p>
        </p:txBody>
      </p:sp>
    </p:spTree>
    <p:extLst>
      <p:ext uri="{BB962C8B-B14F-4D97-AF65-F5344CB8AC3E}">
        <p14:creationId xmlns:p14="http://schemas.microsoft.com/office/powerpoint/2010/main" val="39109792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a:t>
            </a:r>
          </a:p>
        </p:txBody>
      </p:sp>
      <p:sp>
        <p:nvSpPr>
          <p:cNvPr id="4" name="Slide Number Placeholder 3"/>
          <p:cNvSpPr>
            <a:spLocks noGrp="1"/>
          </p:cNvSpPr>
          <p:nvPr>
            <p:ph type="sldNum" sz="quarter" idx="10"/>
          </p:nvPr>
        </p:nvSpPr>
        <p:spPr/>
        <p:txBody>
          <a:bodyPr/>
          <a:lstStyle/>
          <a:p>
            <a:fld id="{0CEEB3D6-6380-4A05-9425-C1366B66A5E8}" type="slidenum">
              <a:rPr lang="en-US" smtClean="0"/>
              <a:t>21</a:t>
            </a:fld>
            <a:endParaRPr lang="en-US"/>
          </a:p>
        </p:txBody>
      </p:sp>
    </p:spTree>
    <p:extLst>
      <p:ext uri="{BB962C8B-B14F-4D97-AF65-F5344CB8AC3E}">
        <p14:creationId xmlns:p14="http://schemas.microsoft.com/office/powerpoint/2010/main" val="30495497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a:t>
            </a:r>
          </a:p>
        </p:txBody>
      </p:sp>
      <p:sp>
        <p:nvSpPr>
          <p:cNvPr id="4" name="Slide Number Placeholder 3"/>
          <p:cNvSpPr>
            <a:spLocks noGrp="1"/>
          </p:cNvSpPr>
          <p:nvPr>
            <p:ph type="sldNum" sz="quarter" idx="10"/>
          </p:nvPr>
        </p:nvSpPr>
        <p:spPr/>
        <p:txBody>
          <a:bodyPr/>
          <a:lstStyle/>
          <a:p>
            <a:fld id="{0CEEB3D6-6380-4A05-9425-C1366B66A5E8}" type="slidenum">
              <a:rPr lang="en-US" smtClean="0"/>
              <a:t>22</a:t>
            </a:fld>
            <a:endParaRPr lang="en-US"/>
          </a:p>
        </p:txBody>
      </p:sp>
    </p:spTree>
    <p:extLst>
      <p:ext uri="{BB962C8B-B14F-4D97-AF65-F5344CB8AC3E}">
        <p14:creationId xmlns:p14="http://schemas.microsoft.com/office/powerpoint/2010/main" val="1453478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a:t>
            </a:r>
          </a:p>
        </p:txBody>
      </p:sp>
      <p:sp>
        <p:nvSpPr>
          <p:cNvPr id="4" name="Slide Number Placeholder 3"/>
          <p:cNvSpPr>
            <a:spLocks noGrp="1"/>
          </p:cNvSpPr>
          <p:nvPr>
            <p:ph type="sldNum" sz="quarter" idx="10"/>
          </p:nvPr>
        </p:nvSpPr>
        <p:spPr/>
        <p:txBody>
          <a:bodyPr/>
          <a:lstStyle/>
          <a:p>
            <a:fld id="{0CEEB3D6-6380-4A05-9425-C1366B66A5E8}" type="slidenum">
              <a:rPr lang="en-US" smtClean="0"/>
              <a:t>23</a:t>
            </a:fld>
            <a:endParaRPr lang="en-US"/>
          </a:p>
        </p:txBody>
      </p:sp>
    </p:spTree>
    <p:extLst>
      <p:ext uri="{BB962C8B-B14F-4D97-AF65-F5344CB8AC3E}">
        <p14:creationId xmlns:p14="http://schemas.microsoft.com/office/powerpoint/2010/main" val="21296952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M</a:t>
            </a:r>
          </a:p>
          <a:p>
            <a:endParaRPr lang="en-US">
              <a:cs typeface="Calibri"/>
            </a:endParaRPr>
          </a:p>
          <a:p>
            <a:endParaRPr lang="en-US">
              <a:cs typeface="Calibri"/>
            </a:endParaRPr>
          </a:p>
          <a:p>
            <a:r>
              <a:rPr lang="en-US">
                <a:cs typeface="Calibri"/>
              </a:rPr>
              <a:t>__________________</a:t>
            </a:r>
          </a:p>
          <a:p>
            <a:r>
              <a:rPr lang="en-US"/>
              <a:t>https://webaim.org/resources/</a:t>
            </a:r>
            <a:endParaRPr lang="en-US">
              <a:cs typeface="Calibri"/>
            </a:endParaRPr>
          </a:p>
        </p:txBody>
      </p:sp>
      <p:sp>
        <p:nvSpPr>
          <p:cNvPr id="4" name="Slide Number Placeholder 3"/>
          <p:cNvSpPr>
            <a:spLocks noGrp="1"/>
          </p:cNvSpPr>
          <p:nvPr>
            <p:ph type="sldNum" sz="quarter" idx="5"/>
          </p:nvPr>
        </p:nvSpPr>
        <p:spPr/>
        <p:txBody>
          <a:bodyPr/>
          <a:lstStyle/>
          <a:p>
            <a:fld id="{0CEEB3D6-6380-4A05-9425-C1366B66A5E8}" type="slidenum">
              <a:rPr lang="en-US"/>
              <a:t>24</a:t>
            </a:fld>
            <a:endParaRPr lang="en-US"/>
          </a:p>
        </p:txBody>
      </p:sp>
    </p:spTree>
    <p:extLst>
      <p:ext uri="{BB962C8B-B14F-4D97-AF65-F5344CB8AC3E}">
        <p14:creationId xmlns:p14="http://schemas.microsoft.com/office/powerpoint/2010/main" val="23369286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a:t>
            </a:r>
          </a:p>
        </p:txBody>
      </p:sp>
      <p:sp>
        <p:nvSpPr>
          <p:cNvPr id="4" name="Slide Number Placeholder 3"/>
          <p:cNvSpPr>
            <a:spLocks noGrp="1"/>
          </p:cNvSpPr>
          <p:nvPr>
            <p:ph type="sldNum" sz="quarter" idx="10"/>
          </p:nvPr>
        </p:nvSpPr>
        <p:spPr/>
        <p:txBody>
          <a:bodyPr/>
          <a:lstStyle/>
          <a:p>
            <a:fld id="{0CEEB3D6-6380-4A05-9425-C1366B66A5E8}" type="slidenum">
              <a:rPr lang="en-US" smtClean="0"/>
              <a:t>25</a:t>
            </a:fld>
            <a:endParaRPr lang="en-US"/>
          </a:p>
        </p:txBody>
      </p:sp>
    </p:spTree>
    <p:extLst>
      <p:ext uri="{BB962C8B-B14F-4D97-AF65-F5344CB8AC3E}">
        <p14:creationId xmlns:p14="http://schemas.microsoft.com/office/powerpoint/2010/main" val="16668704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a:t>
            </a:r>
          </a:p>
        </p:txBody>
      </p:sp>
      <p:sp>
        <p:nvSpPr>
          <p:cNvPr id="4" name="Slide Number Placeholder 3"/>
          <p:cNvSpPr>
            <a:spLocks noGrp="1"/>
          </p:cNvSpPr>
          <p:nvPr>
            <p:ph type="sldNum" sz="quarter" idx="10"/>
          </p:nvPr>
        </p:nvSpPr>
        <p:spPr/>
        <p:txBody>
          <a:bodyPr/>
          <a:lstStyle/>
          <a:p>
            <a:fld id="{0CEEB3D6-6380-4A05-9425-C1366B66A5E8}" type="slidenum">
              <a:rPr lang="en-US" smtClean="0"/>
              <a:t>26</a:t>
            </a:fld>
            <a:endParaRPr lang="en-US"/>
          </a:p>
        </p:txBody>
      </p:sp>
    </p:spTree>
    <p:extLst>
      <p:ext uri="{BB962C8B-B14F-4D97-AF65-F5344CB8AC3E}">
        <p14:creationId xmlns:p14="http://schemas.microsoft.com/office/powerpoint/2010/main" val="17521675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a:t>
            </a:r>
          </a:p>
        </p:txBody>
      </p:sp>
      <p:sp>
        <p:nvSpPr>
          <p:cNvPr id="4" name="Slide Number Placeholder 3"/>
          <p:cNvSpPr>
            <a:spLocks noGrp="1"/>
          </p:cNvSpPr>
          <p:nvPr>
            <p:ph type="sldNum" sz="quarter" idx="10"/>
          </p:nvPr>
        </p:nvSpPr>
        <p:spPr/>
        <p:txBody>
          <a:bodyPr/>
          <a:lstStyle/>
          <a:p>
            <a:fld id="{0CEEB3D6-6380-4A05-9425-C1366B66A5E8}" type="slidenum">
              <a:rPr lang="en-US" smtClean="0"/>
              <a:t>27</a:t>
            </a:fld>
            <a:endParaRPr lang="en-US"/>
          </a:p>
        </p:txBody>
      </p:sp>
    </p:spTree>
    <p:extLst>
      <p:ext uri="{BB962C8B-B14F-4D97-AF65-F5344CB8AC3E}">
        <p14:creationId xmlns:p14="http://schemas.microsoft.com/office/powerpoint/2010/main" val="2159366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a:t>
            </a:r>
          </a:p>
        </p:txBody>
      </p:sp>
      <p:sp>
        <p:nvSpPr>
          <p:cNvPr id="4" name="Slide Number Placeholder 3"/>
          <p:cNvSpPr>
            <a:spLocks noGrp="1"/>
          </p:cNvSpPr>
          <p:nvPr>
            <p:ph type="sldNum" sz="quarter" idx="10"/>
          </p:nvPr>
        </p:nvSpPr>
        <p:spPr/>
        <p:txBody>
          <a:bodyPr/>
          <a:lstStyle/>
          <a:p>
            <a:fld id="{0CEEB3D6-6380-4A05-9425-C1366B66A5E8}" type="slidenum">
              <a:rPr lang="en-US" smtClean="0"/>
              <a:t>4</a:t>
            </a:fld>
            <a:endParaRPr lang="en-US"/>
          </a:p>
        </p:txBody>
      </p:sp>
    </p:spTree>
    <p:extLst>
      <p:ext uri="{BB962C8B-B14F-4D97-AF65-F5344CB8AC3E}">
        <p14:creationId xmlns:p14="http://schemas.microsoft.com/office/powerpoint/2010/main" val="3124576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a:t>
            </a:r>
          </a:p>
        </p:txBody>
      </p:sp>
      <p:sp>
        <p:nvSpPr>
          <p:cNvPr id="4" name="Slide Number Placeholder 3"/>
          <p:cNvSpPr>
            <a:spLocks noGrp="1"/>
          </p:cNvSpPr>
          <p:nvPr>
            <p:ph type="sldNum" sz="quarter" idx="10"/>
          </p:nvPr>
        </p:nvSpPr>
        <p:spPr/>
        <p:txBody>
          <a:bodyPr/>
          <a:lstStyle/>
          <a:p>
            <a:fld id="{0CEEB3D6-6380-4A05-9425-C1366B66A5E8}" type="slidenum">
              <a:rPr lang="en-US" smtClean="0"/>
              <a:t>5</a:t>
            </a:fld>
            <a:endParaRPr lang="en-US"/>
          </a:p>
        </p:txBody>
      </p:sp>
    </p:spTree>
    <p:extLst>
      <p:ext uri="{BB962C8B-B14F-4D97-AF65-F5344CB8AC3E}">
        <p14:creationId xmlns:p14="http://schemas.microsoft.com/office/powerpoint/2010/main" val="1310762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a:t>
            </a:r>
          </a:p>
        </p:txBody>
      </p:sp>
      <p:sp>
        <p:nvSpPr>
          <p:cNvPr id="4" name="Slide Number Placeholder 3"/>
          <p:cNvSpPr>
            <a:spLocks noGrp="1"/>
          </p:cNvSpPr>
          <p:nvPr>
            <p:ph type="sldNum" sz="quarter" idx="10"/>
          </p:nvPr>
        </p:nvSpPr>
        <p:spPr/>
        <p:txBody>
          <a:bodyPr/>
          <a:lstStyle/>
          <a:p>
            <a:fld id="{0CEEB3D6-6380-4A05-9425-C1366B66A5E8}" type="slidenum">
              <a:rPr lang="en-US" smtClean="0"/>
              <a:t>6</a:t>
            </a:fld>
            <a:endParaRPr lang="en-US"/>
          </a:p>
        </p:txBody>
      </p:sp>
    </p:spTree>
    <p:extLst>
      <p:ext uri="{BB962C8B-B14F-4D97-AF65-F5344CB8AC3E}">
        <p14:creationId xmlns:p14="http://schemas.microsoft.com/office/powerpoint/2010/main" val="591359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a:t>
            </a:r>
          </a:p>
        </p:txBody>
      </p:sp>
      <p:sp>
        <p:nvSpPr>
          <p:cNvPr id="4" name="Slide Number Placeholder 3"/>
          <p:cNvSpPr>
            <a:spLocks noGrp="1"/>
          </p:cNvSpPr>
          <p:nvPr>
            <p:ph type="sldNum" sz="quarter" idx="10"/>
          </p:nvPr>
        </p:nvSpPr>
        <p:spPr/>
        <p:txBody>
          <a:bodyPr/>
          <a:lstStyle/>
          <a:p>
            <a:fld id="{0CEEB3D6-6380-4A05-9425-C1366B66A5E8}" type="slidenum">
              <a:rPr lang="en-US" smtClean="0"/>
              <a:t>7</a:t>
            </a:fld>
            <a:endParaRPr lang="en-US"/>
          </a:p>
        </p:txBody>
      </p:sp>
    </p:spTree>
    <p:extLst>
      <p:ext uri="{BB962C8B-B14F-4D97-AF65-F5344CB8AC3E}">
        <p14:creationId xmlns:p14="http://schemas.microsoft.com/office/powerpoint/2010/main" val="36108042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B</a:t>
            </a:r>
          </a:p>
          <a:p>
            <a:endParaRPr lang="en-US">
              <a:cs typeface="Calibri"/>
            </a:endParaRPr>
          </a:p>
          <a:p>
            <a:r>
              <a:rPr lang="en-US">
                <a:cs typeface="Calibri"/>
              </a:rPr>
              <a:t>What we'll be going over in this presentation as the starting points for making content accessible.</a:t>
            </a:r>
          </a:p>
          <a:p>
            <a:endParaRPr lang="en-US">
              <a:cs typeface="Calibri"/>
            </a:endParaRPr>
          </a:p>
          <a:p>
            <a:r>
              <a:rPr lang="en-US">
                <a:cs typeface="Calibri"/>
              </a:rPr>
              <a:t>No groundbreaking or hidden tools. These are all readily available in Microsoft Office and relate to Word, Outlook, PowerPoint, etc.</a:t>
            </a:r>
          </a:p>
          <a:p>
            <a:endParaRPr lang="en-US">
              <a:cs typeface="Calibri"/>
            </a:endParaRPr>
          </a:p>
          <a:p>
            <a:r>
              <a:rPr lang="en-US">
                <a:cs typeface="Calibri"/>
              </a:rPr>
              <a:t>All contribute to ALL students being able to get the most out of your content no matter what technology they are using</a:t>
            </a:r>
          </a:p>
          <a:p>
            <a:pPr marL="171450" indent="-171450">
              <a:buFont typeface="Arial"/>
              <a:buChar char="•"/>
            </a:pPr>
            <a:r>
              <a:rPr lang="en-US">
                <a:cs typeface="Calibri"/>
              </a:rPr>
              <a:t>Desktop</a:t>
            </a:r>
          </a:p>
          <a:p>
            <a:pPr marL="171450" indent="-171450">
              <a:buFont typeface="Arial"/>
              <a:buChar char="•"/>
            </a:pPr>
            <a:r>
              <a:rPr lang="en-US">
                <a:cs typeface="Calibri"/>
              </a:rPr>
              <a:t>Assistive tech</a:t>
            </a:r>
          </a:p>
          <a:p>
            <a:pPr marL="171450" indent="-171450">
              <a:buFont typeface="Arial"/>
              <a:buChar char="•"/>
            </a:pPr>
            <a:r>
              <a:rPr lang="en-US">
                <a:cs typeface="Calibri"/>
              </a:rPr>
              <a:t>Mobile</a:t>
            </a:r>
          </a:p>
          <a:p>
            <a:pPr marL="171450" indent="-171450">
              <a:buFont typeface="Arial"/>
              <a:buChar char="•"/>
            </a:pPr>
            <a:endParaRPr lang="en-US">
              <a:cs typeface="Calibri"/>
            </a:endParaRPr>
          </a:p>
          <a:p>
            <a:r>
              <a:rPr lang="en-US">
                <a:cs typeface="Calibri"/>
              </a:rPr>
              <a:t>Note: when you're remediating documents, start with Office's Accessibility Checker to guide you through the remediation process.</a:t>
            </a:r>
          </a:p>
        </p:txBody>
      </p:sp>
      <p:sp>
        <p:nvSpPr>
          <p:cNvPr id="4" name="Slide Number Placeholder 3"/>
          <p:cNvSpPr>
            <a:spLocks noGrp="1"/>
          </p:cNvSpPr>
          <p:nvPr>
            <p:ph type="sldNum" sz="quarter" idx="5"/>
          </p:nvPr>
        </p:nvSpPr>
        <p:spPr/>
        <p:txBody>
          <a:bodyPr/>
          <a:lstStyle/>
          <a:p>
            <a:fld id="{0CEEB3D6-6380-4A05-9425-C1366B66A5E8}" type="slidenum">
              <a:rPr lang="en-US"/>
              <a:t>8</a:t>
            </a:fld>
            <a:endParaRPr lang="en-US"/>
          </a:p>
        </p:txBody>
      </p:sp>
    </p:spTree>
    <p:extLst>
      <p:ext uri="{BB962C8B-B14F-4D97-AF65-F5344CB8AC3E}">
        <p14:creationId xmlns:p14="http://schemas.microsoft.com/office/powerpoint/2010/main" val="22563693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a:t>M</a:t>
            </a:r>
          </a:p>
          <a:p>
            <a:pPr marL="171450" indent="-171450">
              <a:buFont typeface="Arial"/>
              <a:buChar char="•"/>
            </a:pPr>
            <a:endParaRPr lang="en-US"/>
          </a:p>
          <a:p>
            <a:pPr marL="171450" indent="-171450">
              <a:buFont typeface="Arial"/>
              <a:buChar char="•"/>
            </a:pPr>
            <a:r>
              <a:rPr lang="en-US"/>
              <a:t>The impact of responsive design </a:t>
            </a:r>
          </a:p>
          <a:p>
            <a:pPr marL="628650" lvl="1" indent="-171450">
              <a:buFont typeface="Arial"/>
              <a:buChar char="•"/>
            </a:pPr>
            <a:r>
              <a:rPr lang="en-US"/>
              <a:t>Adapts to all devices  and user contexts</a:t>
            </a:r>
            <a:endParaRPr lang="en-US">
              <a:cs typeface="Calibri" panose="020F0502020204030204"/>
            </a:endParaRPr>
          </a:p>
          <a:p>
            <a:pPr marL="628650" lvl="1" indent="-171450">
              <a:buFont typeface="Arial"/>
              <a:buChar char="•"/>
            </a:pPr>
            <a:r>
              <a:rPr lang="en-US"/>
              <a:t>Desktop computers</a:t>
            </a:r>
            <a:endParaRPr lang="en-US">
              <a:cs typeface="Calibri" panose="020F0502020204030204"/>
            </a:endParaRPr>
          </a:p>
          <a:p>
            <a:pPr marL="628650" lvl="1" indent="-171450">
              <a:buFont typeface="Arial"/>
              <a:buChar char="•"/>
            </a:pPr>
            <a:r>
              <a:rPr lang="en-US"/>
              <a:t>Laptops</a:t>
            </a:r>
            <a:endParaRPr lang="en-US">
              <a:cs typeface="Calibri" panose="020F0502020204030204"/>
            </a:endParaRPr>
          </a:p>
          <a:p>
            <a:pPr marL="628650" lvl="1" indent="-171450">
              <a:buFont typeface="Arial"/>
              <a:buChar char="•"/>
            </a:pPr>
            <a:r>
              <a:rPr lang="en-US"/>
              <a:t>Tablets</a:t>
            </a:r>
            <a:endParaRPr lang="en-US">
              <a:cs typeface="Calibri" panose="020F0502020204030204"/>
            </a:endParaRPr>
          </a:p>
          <a:p>
            <a:pPr marL="628650" lvl="1" indent="-171450">
              <a:buFont typeface="Arial"/>
              <a:buChar char="•"/>
            </a:pPr>
            <a:r>
              <a:rPr lang="en-US"/>
              <a:t>Phones</a:t>
            </a:r>
            <a:endParaRPr lang="en-US">
              <a:cs typeface="Calibri" panose="020F0502020204030204"/>
            </a:endParaRPr>
          </a:p>
          <a:p>
            <a:pPr marL="628650" lvl="1" indent="-171450">
              <a:buFont typeface="Arial"/>
              <a:buChar char="•"/>
            </a:pPr>
            <a:r>
              <a:rPr lang="en-US"/>
              <a:t>Assistive technology</a:t>
            </a:r>
            <a:endParaRPr lang="en-US">
              <a:cs typeface="Calibri" panose="020F0502020204030204"/>
            </a:endParaRPr>
          </a:p>
          <a:p>
            <a:endParaRPr lang="en-US">
              <a:cs typeface="Calibri" panose="020F0502020204030204"/>
            </a:endParaRPr>
          </a:p>
          <a:p>
            <a:pPr marL="171450" indent="-171450">
              <a:buFont typeface="Arial"/>
              <a:buChar char="•"/>
            </a:pPr>
            <a:r>
              <a:rPr lang="en-US"/>
              <a:t>Usage on multiple devices and contexts</a:t>
            </a:r>
            <a:endParaRPr lang="en-US">
              <a:cs typeface="Calibri" panose="020F0502020204030204"/>
            </a:endParaRPr>
          </a:p>
          <a:p>
            <a:pPr marL="171450" indent="-171450">
              <a:buFont typeface="Arial"/>
              <a:buChar char="•"/>
            </a:pPr>
            <a:endParaRPr lang="en-US">
              <a:cs typeface="Calibri" panose="020F0502020204030204"/>
            </a:endParaRPr>
          </a:p>
          <a:p>
            <a:pPr marL="171450" indent="-171450">
              <a:buFont typeface="Arial"/>
              <a:buChar char="•"/>
            </a:pPr>
            <a:r>
              <a:rPr lang="en-US">
                <a:cs typeface="Calibri" panose="020F0502020204030204"/>
              </a:rPr>
              <a:t>Who here has ever opened a PDF on their phone and, while reading had to keep scrolling to the right and left to read the document?</a:t>
            </a:r>
          </a:p>
          <a:p>
            <a:pPr marL="171450" indent="-171450">
              <a:buFont typeface="Arial"/>
              <a:buChar char="•"/>
            </a:pPr>
            <a:endParaRPr lang="en-US">
              <a:cs typeface="Calibri" panose="020F0502020204030204"/>
            </a:endParaRPr>
          </a:p>
          <a:p>
            <a:pPr marL="171450" indent="-171450">
              <a:buFont typeface="Arial"/>
              <a:buChar char="•"/>
            </a:pPr>
            <a:endParaRPr lang="en-US">
              <a:cs typeface="Calibri" panose="020F0502020204030204"/>
            </a:endParaRPr>
          </a:p>
        </p:txBody>
      </p:sp>
      <p:sp>
        <p:nvSpPr>
          <p:cNvPr id="4" name="Slide Number Placeholder 3"/>
          <p:cNvSpPr>
            <a:spLocks noGrp="1"/>
          </p:cNvSpPr>
          <p:nvPr>
            <p:ph type="sldNum" sz="quarter" idx="5"/>
          </p:nvPr>
        </p:nvSpPr>
        <p:spPr/>
        <p:txBody>
          <a:bodyPr/>
          <a:lstStyle/>
          <a:p>
            <a:fld id="{0CEEB3D6-6380-4A05-9425-C1366B66A5E8}" type="slidenum">
              <a:rPr lang="en-US"/>
              <a:t>9</a:t>
            </a:fld>
            <a:endParaRPr lang="en-US"/>
          </a:p>
        </p:txBody>
      </p:sp>
    </p:spTree>
    <p:extLst>
      <p:ext uri="{BB962C8B-B14F-4D97-AF65-F5344CB8AC3E}">
        <p14:creationId xmlns:p14="http://schemas.microsoft.com/office/powerpoint/2010/main" val="3150510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B</a:t>
            </a:r>
          </a:p>
        </p:txBody>
      </p:sp>
      <p:sp>
        <p:nvSpPr>
          <p:cNvPr id="4" name="Slide Number Placeholder 3"/>
          <p:cNvSpPr>
            <a:spLocks noGrp="1"/>
          </p:cNvSpPr>
          <p:nvPr>
            <p:ph type="sldNum" sz="quarter" idx="5"/>
          </p:nvPr>
        </p:nvSpPr>
        <p:spPr/>
        <p:txBody>
          <a:bodyPr/>
          <a:lstStyle/>
          <a:p>
            <a:fld id="{0CEEB3D6-6380-4A05-9425-C1366B66A5E8}" type="slidenum">
              <a:rPr lang="en-US"/>
              <a:t>10</a:t>
            </a:fld>
            <a:endParaRPr lang="en-US"/>
          </a:p>
        </p:txBody>
      </p:sp>
    </p:spTree>
    <p:extLst>
      <p:ext uri="{BB962C8B-B14F-4D97-AF65-F5344CB8AC3E}">
        <p14:creationId xmlns:p14="http://schemas.microsoft.com/office/powerpoint/2010/main" val="3947594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7B59FC3-D33E-472C-8CD6-A459EE32868A}"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01BA6-5CB9-4888-8D94-A63A2A58C230}" type="slidenum">
              <a:rPr lang="en-US" smtClean="0"/>
              <a:t>‹#›</a:t>
            </a:fld>
            <a:endParaRPr lang="en-US"/>
          </a:p>
        </p:txBody>
      </p:sp>
    </p:spTree>
    <p:extLst>
      <p:ext uri="{BB962C8B-B14F-4D97-AF65-F5344CB8AC3E}">
        <p14:creationId xmlns:p14="http://schemas.microsoft.com/office/powerpoint/2010/main" val="3138097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B59FC3-D33E-472C-8CD6-A459EE32868A}"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01BA6-5CB9-4888-8D94-A63A2A58C230}" type="slidenum">
              <a:rPr lang="en-US" smtClean="0"/>
              <a:t>‹#›</a:t>
            </a:fld>
            <a:endParaRPr lang="en-US"/>
          </a:p>
        </p:txBody>
      </p:sp>
    </p:spTree>
    <p:extLst>
      <p:ext uri="{BB962C8B-B14F-4D97-AF65-F5344CB8AC3E}">
        <p14:creationId xmlns:p14="http://schemas.microsoft.com/office/powerpoint/2010/main" val="1951737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B59FC3-D33E-472C-8CD6-A459EE32868A}"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01BA6-5CB9-4888-8D94-A63A2A58C230}" type="slidenum">
              <a:rPr lang="en-US" smtClean="0"/>
              <a:t>‹#›</a:t>
            </a:fld>
            <a:endParaRPr lang="en-US"/>
          </a:p>
        </p:txBody>
      </p:sp>
    </p:spTree>
    <p:extLst>
      <p:ext uri="{BB962C8B-B14F-4D97-AF65-F5344CB8AC3E}">
        <p14:creationId xmlns:p14="http://schemas.microsoft.com/office/powerpoint/2010/main" val="2648211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B59FC3-D33E-472C-8CD6-A459EE32868A}"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01BA6-5CB9-4888-8D94-A63A2A58C230}" type="slidenum">
              <a:rPr lang="en-US" smtClean="0"/>
              <a:t>‹#›</a:t>
            </a:fld>
            <a:endParaRPr lang="en-US"/>
          </a:p>
        </p:txBody>
      </p:sp>
    </p:spTree>
    <p:extLst>
      <p:ext uri="{BB962C8B-B14F-4D97-AF65-F5344CB8AC3E}">
        <p14:creationId xmlns:p14="http://schemas.microsoft.com/office/powerpoint/2010/main" val="2355495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7B59FC3-D33E-472C-8CD6-A459EE32868A}"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01BA6-5CB9-4888-8D94-A63A2A58C230}" type="slidenum">
              <a:rPr lang="en-US" smtClean="0"/>
              <a:t>‹#›</a:t>
            </a:fld>
            <a:endParaRPr lang="en-US"/>
          </a:p>
        </p:txBody>
      </p:sp>
    </p:spTree>
    <p:extLst>
      <p:ext uri="{BB962C8B-B14F-4D97-AF65-F5344CB8AC3E}">
        <p14:creationId xmlns:p14="http://schemas.microsoft.com/office/powerpoint/2010/main" val="3219566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7B59FC3-D33E-472C-8CD6-A459EE32868A}" type="datetimeFigureOut">
              <a:rPr lang="en-US" smtClean="0"/>
              <a:t>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401BA6-5CB9-4888-8D94-A63A2A58C230}" type="slidenum">
              <a:rPr lang="en-US" smtClean="0"/>
              <a:t>‹#›</a:t>
            </a:fld>
            <a:endParaRPr lang="en-US"/>
          </a:p>
        </p:txBody>
      </p:sp>
    </p:spTree>
    <p:extLst>
      <p:ext uri="{BB962C8B-B14F-4D97-AF65-F5344CB8AC3E}">
        <p14:creationId xmlns:p14="http://schemas.microsoft.com/office/powerpoint/2010/main" val="4277226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B59FC3-D33E-472C-8CD6-A459EE32868A}" type="datetimeFigureOut">
              <a:rPr lang="en-US" smtClean="0"/>
              <a:t>2/22/2019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401BA6-5CB9-4888-8D94-A63A2A58C230}" type="slidenum">
              <a:rPr lang="en-US" smtClean="0"/>
              <a:t>‹#›</a:t>
            </a:fld>
            <a:endParaRPr lang="en-US"/>
          </a:p>
        </p:txBody>
      </p:sp>
    </p:spTree>
    <p:extLst>
      <p:ext uri="{BB962C8B-B14F-4D97-AF65-F5344CB8AC3E}">
        <p14:creationId xmlns:p14="http://schemas.microsoft.com/office/powerpoint/2010/main" val="1355579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7B59FC3-D33E-472C-8CD6-A459EE32868A}" type="datetimeFigureOut">
              <a:rPr lang="en-US" smtClean="0"/>
              <a:t>2/22/2019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401BA6-5CB9-4888-8D94-A63A2A58C230}" type="slidenum">
              <a:rPr lang="en-US" smtClean="0"/>
              <a:t>‹#›</a:t>
            </a:fld>
            <a:endParaRPr lang="en-US"/>
          </a:p>
        </p:txBody>
      </p:sp>
    </p:spTree>
    <p:extLst>
      <p:ext uri="{BB962C8B-B14F-4D97-AF65-F5344CB8AC3E}">
        <p14:creationId xmlns:p14="http://schemas.microsoft.com/office/powerpoint/2010/main" val="1531359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B59FC3-D33E-472C-8CD6-A459EE32868A}" type="datetimeFigureOut">
              <a:rPr lang="en-US" smtClean="0"/>
              <a:t>2/22/2019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401BA6-5CB9-4888-8D94-A63A2A58C230}" type="slidenum">
              <a:rPr lang="en-US" smtClean="0"/>
              <a:t>‹#›</a:t>
            </a:fld>
            <a:endParaRPr lang="en-US"/>
          </a:p>
        </p:txBody>
      </p:sp>
    </p:spTree>
    <p:extLst>
      <p:ext uri="{BB962C8B-B14F-4D97-AF65-F5344CB8AC3E}">
        <p14:creationId xmlns:p14="http://schemas.microsoft.com/office/powerpoint/2010/main" val="2232634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7B59FC3-D33E-472C-8CD6-A459EE32868A}" type="datetimeFigureOut">
              <a:rPr lang="en-US" smtClean="0"/>
              <a:t>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401BA6-5CB9-4888-8D94-A63A2A58C230}" type="slidenum">
              <a:rPr lang="en-US" smtClean="0"/>
              <a:t>‹#›</a:t>
            </a:fld>
            <a:endParaRPr lang="en-US"/>
          </a:p>
        </p:txBody>
      </p:sp>
    </p:spTree>
    <p:extLst>
      <p:ext uri="{BB962C8B-B14F-4D97-AF65-F5344CB8AC3E}">
        <p14:creationId xmlns:p14="http://schemas.microsoft.com/office/powerpoint/2010/main" val="4174225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7B59FC3-D33E-472C-8CD6-A459EE32868A}" type="datetimeFigureOut">
              <a:rPr lang="en-US" smtClean="0"/>
              <a:t>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401BA6-5CB9-4888-8D94-A63A2A58C230}" type="slidenum">
              <a:rPr lang="en-US" smtClean="0"/>
              <a:t>‹#›</a:t>
            </a:fld>
            <a:endParaRPr lang="en-US"/>
          </a:p>
        </p:txBody>
      </p:sp>
    </p:spTree>
    <p:extLst>
      <p:ext uri="{BB962C8B-B14F-4D97-AF65-F5344CB8AC3E}">
        <p14:creationId xmlns:p14="http://schemas.microsoft.com/office/powerpoint/2010/main" val="1405852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B59FC3-D33E-472C-8CD6-A459EE32868A}" type="datetimeFigureOut">
              <a:rPr lang="en-US" smtClean="0"/>
              <a:t>2/22/2019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401BA6-5CB9-4888-8D94-A63A2A58C230}" type="slidenum">
              <a:rPr lang="en-US" smtClean="0"/>
              <a:t>‹#›</a:t>
            </a:fld>
            <a:endParaRPr lang="en-US"/>
          </a:p>
        </p:txBody>
      </p:sp>
    </p:spTree>
    <p:extLst>
      <p:ext uri="{BB962C8B-B14F-4D97-AF65-F5344CB8AC3E}">
        <p14:creationId xmlns:p14="http://schemas.microsoft.com/office/powerpoint/2010/main" val="3357223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hyperlink" Target="http://ncdae.org/resources/cheatsheets/pdf.php" TargetMode="Externa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3.xml"/><Relationship Id="rId5" Type="http://schemas.openxmlformats.org/officeDocument/2006/relationships/hyperlink" Target="http://accessibility.psu.edu/microsoftoffice/microsoftword/wordcustomheadings/" TargetMode="Externa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7.xml"/><Relationship Id="rId5" Type="http://schemas.openxmlformats.org/officeDocument/2006/relationships/hyperlink" Target="https://edu.gcfglobal.org/en/word2010/working-with-lists/1/" TargetMode="Externa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hyperlink" Target="https://www.google.com/search?q=ilcco&amp;rlz=1C1GCEB_enUS824US824&amp;oq=ilcco&amp;aqs=chrome..69i57j0l5.3580j0j1&amp;sourceid=chrome&amp;ie=UTF-8" TargetMode="Externa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9.xml"/><Relationship Id="rId5" Type="http://schemas.openxmlformats.org/officeDocument/2006/relationships/image" Target="../media/image7.jpg"/><Relationship Id="rId4" Type="http://schemas.openxmlformats.org/officeDocument/2006/relationships/hyperlink" Target="https://accessibility.umn.edu/core-skills/hyperlinks" TargetMode="Externa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1.xml"/><Relationship Id="rId5" Type="http://schemas.openxmlformats.org/officeDocument/2006/relationships/image" Target="../media/image8.jpg"/><Relationship Id="rId4" Type="http://schemas.openxmlformats.org/officeDocument/2006/relationships/hyperlink" Target="https://accessibility.umn.edu/core-skills/alt-text" TargetMode="Externa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hyperlink" Target="http://www.colourblindawareness.org/colour-blindness/" TargetMode="Externa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hyperlink" Target="https://addons.mozilla.org/en-US/firefox/addon/let-s-get-color-blind/" TargetMode="External"/><Relationship Id="rId2" Type="http://schemas.openxmlformats.org/officeDocument/2006/relationships/slideLayout" Target="../slideLayouts/slideLayout2.xml"/><Relationship Id="rId1" Type="http://schemas.openxmlformats.org/officeDocument/2006/relationships/tags" Target="../tags/tag24.xml"/><Relationship Id="rId6" Type="http://schemas.openxmlformats.org/officeDocument/2006/relationships/hyperlink" Target="https://developer.paciellogroup.com/resources/contrastanalyser/" TargetMode="External"/><Relationship Id="rId5" Type="http://schemas.openxmlformats.org/officeDocument/2006/relationships/hyperlink" Target="https://webaim.org/resources/contrastchecker/" TargetMode="External"/><Relationship Id="rId4" Type="http://schemas.openxmlformats.org/officeDocument/2006/relationships/hyperlink" Target="http://www.colourblindawareness.org/colour-blindness/" TargetMode="Externa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6.xml"/><Relationship Id="rId5" Type="http://schemas.openxmlformats.org/officeDocument/2006/relationships/image" Target="../media/image10.png"/><Relationship Id="rId4" Type="http://schemas.openxmlformats.org/officeDocument/2006/relationships/hyperlink" Target="https://www.youtube.com/embed/I5aYz40W0zU" TargetMode="Externa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7.xml"/><Relationship Id="rId4" Type="http://schemas.openxmlformats.org/officeDocument/2006/relationships/hyperlink" Target="https://www.uscreen.tv/blog/7-reasons-videos-need-subtitles-infographic/"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NULL" TargetMode="External"/><Relationship Id="rId3" Type="http://schemas.openxmlformats.org/officeDocument/2006/relationships/notesSlide" Target="../notesSlides/notesSlide26.xml"/><Relationship Id="rId7" Type="http://schemas.openxmlformats.org/officeDocument/2006/relationships/hyperlink" Target="https://www.youtube.com/watch?v=5pnXxr1_L4o" TargetMode="External"/><Relationship Id="rId2" Type="http://schemas.openxmlformats.org/officeDocument/2006/relationships/slideLayout" Target="../slideLayouts/slideLayout2.xml"/><Relationship Id="rId1" Type="http://schemas.openxmlformats.org/officeDocument/2006/relationships/tags" Target="../tags/tag28.xml"/><Relationship Id="rId6" Type="http://schemas.openxmlformats.org/officeDocument/2006/relationships/hyperlink" Target="NULL" TargetMode="External"/><Relationship Id="rId11" Type="http://schemas.openxmlformats.org/officeDocument/2006/relationships/hyperlink" Target="https://www.youtube.com/watch?v=qbUcv3Bc61g" TargetMode="External"/><Relationship Id="rId5" Type="http://schemas.openxmlformats.org/officeDocument/2006/relationships/hyperlink" Target="NULL" TargetMode="External"/><Relationship Id="rId10" Type="http://schemas.openxmlformats.org/officeDocument/2006/relationships/hyperlink" Target="http://ncdae.org/resources/cheatsheets/pdf/youtube.pdf" TargetMode="External"/><Relationship Id="rId4" Type="http://schemas.openxmlformats.org/officeDocument/2006/relationships/hyperlink" Target="http://www.codlearningtech.org/2018/03/14/creating-accessible-content-videos/" TargetMode="External"/><Relationship Id="rId9" Type="http://schemas.openxmlformats.org/officeDocument/2006/relationships/hyperlink" Target="NULL"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youtube.com/embed/h25zxUsYILU" TargetMode="Externa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30.xml"/><Relationship Id="rId6" Type="http://schemas.openxmlformats.org/officeDocument/2006/relationships/image" Target="../media/image11.png"/><Relationship Id="rId5" Type="http://schemas.openxmlformats.org/officeDocument/2006/relationships/hyperlink" Target="mailto:jeff.newell@illinois.gov" TargetMode="External"/><Relationship Id="rId4" Type="http://schemas.openxmlformats.org/officeDocument/2006/relationships/hyperlink" Target="http://www.ilcco.net/"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hyperlink" Target="https://www.youtube.com/watch?v=LCcbtijv8fE" TargetMode="External"/><Relationship Id="rId4" Type="http://schemas.openxmlformats.org/officeDocument/2006/relationships/hyperlink" Target="https://accessibility.blog.gov.uk/2016/09/02/dos-and-donts-on-designing-for-accessibility/" TargetMode="Externa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hyperlink" Target="http://ncdae.org/resources/cheatshee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descr="Illinois Community Colleges Online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76865" y="381000"/>
            <a:ext cx="2819400" cy="1260272"/>
          </a:xfrm>
          <a:prstGeom prst="rect">
            <a:avLst/>
          </a:prstGeom>
        </p:spPr>
      </p:pic>
      <p:pic>
        <p:nvPicPr>
          <p:cNvPr id="3" name="Picture 2" descr="Conference Title: Growing Online Learni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86601" y="381000"/>
            <a:ext cx="3167063" cy="2664172"/>
          </a:xfrm>
          <a:prstGeom prst="rect">
            <a:avLst/>
          </a:prstGeom>
        </p:spPr>
      </p:pic>
      <p:sp>
        <p:nvSpPr>
          <p:cNvPr id="136194" name="Rectangle 2"/>
          <p:cNvSpPr>
            <a:spLocks noGrp="1" noChangeArrowheads="1"/>
          </p:cNvSpPr>
          <p:nvPr>
            <p:ph type="ctrTitle"/>
          </p:nvPr>
        </p:nvSpPr>
        <p:spPr>
          <a:xfrm>
            <a:off x="1524000" y="3962401"/>
            <a:ext cx="9144000" cy="818377"/>
          </a:xfrm>
        </p:spPr>
        <p:txBody>
          <a:bodyPr>
            <a:noAutofit/>
          </a:bodyPr>
          <a:lstStyle/>
          <a:p>
            <a:r>
              <a:rPr lang="en-US" sz="4400" b="1" dirty="0"/>
              <a:t>Accessibility: The Road to Success</a:t>
            </a:r>
            <a:endParaRPr lang="en-US" sz="6600" b="1" dirty="0"/>
          </a:p>
        </p:txBody>
      </p:sp>
      <p:sp>
        <p:nvSpPr>
          <p:cNvPr id="136195" name="Rectangle 3"/>
          <p:cNvSpPr>
            <a:spLocks noGrp="1" noChangeArrowheads="1"/>
          </p:cNvSpPr>
          <p:nvPr>
            <p:ph type="subTitle" idx="1"/>
          </p:nvPr>
        </p:nvSpPr>
        <p:spPr>
          <a:xfrm>
            <a:off x="2895600" y="4953000"/>
            <a:ext cx="6400800" cy="533400"/>
          </a:xfrm>
        </p:spPr>
        <p:txBody>
          <a:bodyPr>
            <a:normAutofit/>
          </a:bodyPr>
          <a:lstStyle/>
          <a:p>
            <a:r>
              <a:rPr lang="en-US" dirty="0"/>
              <a:t>February 19 – </a:t>
            </a:r>
            <a:r>
              <a:rPr lang="en-US" dirty="0" smtClean="0"/>
              <a:t>21, 2019</a:t>
            </a:r>
            <a:endParaRPr lang="en-US" dirty="0"/>
          </a:p>
        </p:txBody>
      </p:sp>
    </p:spTree>
    <p:custDataLst>
      <p:tags r:id="rId1"/>
    </p:custDataLst>
    <p:extLst>
      <p:ext uri="{BB962C8B-B14F-4D97-AF65-F5344CB8AC3E}">
        <p14:creationId xmlns:p14="http://schemas.microsoft.com/office/powerpoint/2010/main" val="41229893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If you must save as a PDF…..</a:t>
            </a:r>
            <a:endParaRPr lang="en-US"/>
          </a:p>
        </p:txBody>
      </p:sp>
      <p:sp>
        <p:nvSpPr>
          <p:cNvPr id="3" name="Content Placeholder 2"/>
          <p:cNvSpPr>
            <a:spLocks noGrp="1"/>
          </p:cNvSpPr>
          <p:nvPr>
            <p:ph idx="1"/>
          </p:nvPr>
        </p:nvSpPr>
        <p:spPr>
          <a:xfrm>
            <a:off x="838200" y="1538344"/>
            <a:ext cx="10515600" cy="5197736"/>
          </a:xfrm>
        </p:spPr>
        <p:txBody>
          <a:bodyPr vert="horz" lIns="91440" tIns="45720" rIns="91440" bIns="45720" rtlCol="0" anchor="t">
            <a:normAutofit fontScale="85000" lnSpcReduction="20000"/>
          </a:bodyPr>
          <a:lstStyle/>
          <a:p>
            <a:pPr marL="0" indent="0">
              <a:lnSpc>
                <a:spcPct val="110000"/>
              </a:lnSpc>
              <a:buNone/>
            </a:pPr>
            <a:r>
              <a:rPr lang="en-US" sz="3200">
                <a:solidFill>
                  <a:schemeClr val="accent5">
                    <a:lumMod val="50000"/>
                  </a:schemeClr>
                </a:solidFill>
              </a:rPr>
              <a:t>The native file </a:t>
            </a:r>
            <a:r>
              <a:rPr lang="en-US" sz="3200" b="1">
                <a:solidFill>
                  <a:schemeClr val="accent5">
                    <a:lumMod val="50000"/>
                  </a:schemeClr>
                </a:solidFill>
              </a:rPr>
              <a:t>must be exported correctly to maintain as much accessibility  as possible. Look for an option to save for web and/or as a "tagged PDF".</a:t>
            </a:r>
            <a:endParaRPr lang="en-US" sz="3200" b="1">
              <a:solidFill>
                <a:schemeClr val="accent5">
                  <a:lumMod val="50000"/>
                </a:schemeClr>
              </a:solidFill>
              <a:cs typeface="Calibri"/>
            </a:endParaRPr>
          </a:p>
          <a:p>
            <a:pPr lvl="1">
              <a:lnSpc>
                <a:spcPct val="120000"/>
              </a:lnSpc>
            </a:pPr>
            <a:endParaRPr lang="en-US" sz="2800">
              <a:cs typeface="Calibri" panose="020F0502020204030204"/>
            </a:endParaRPr>
          </a:p>
          <a:p>
            <a:pPr lvl="1">
              <a:lnSpc>
                <a:spcPct val="120000"/>
              </a:lnSpc>
              <a:buFont typeface="Arial"/>
            </a:pPr>
            <a:r>
              <a:rPr lang="en-US" sz="2800"/>
              <a:t>In Word, </a:t>
            </a:r>
            <a:r>
              <a:rPr lang="en-US" sz="2800" b="1"/>
              <a:t>save as PDF </a:t>
            </a:r>
            <a:r>
              <a:rPr lang="en-US" sz="2800"/>
              <a:t>and choose </a:t>
            </a:r>
            <a:r>
              <a:rPr lang="en-US" sz="2800" b="1"/>
              <a:t>Optimize for Web</a:t>
            </a:r>
            <a:r>
              <a:rPr lang="en-US" sz="2800"/>
              <a:t>. If a file is created by printing to PDF, it will not be correctly tagged.</a:t>
            </a:r>
            <a:endParaRPr lang="en-US" sz="2800">
              <a:cs typeface="Calibri"/>
            </a:endParaRPr>
          </a:p>
          <a:p>
            <a:pPr lvl="1">
              <a:lnSpc>
                <a:spcPct val="120000"/>
              </a:lnSpc>
              <a:buFont typeface="Arial"/>
            </a:pPr>
            <a:r>
              <a:rPr lang="en-US" sz="2800"/>
              <a:t>In other Office programs, </a:t>
            </a:r>
            <a:r>
              <a:rPr lang="en-US" sz="2800" b="1"/>
              <a:t>save as PDF </a:t>
            </a:r>
            <a:r>
              <a:rPr lang="en-US" sz="2800"/>
              <a:t>and tick </a:t>
            </a:r>
            <a:r>
              <a:rPr lang="en-US" sz="2800" b="1"/>
              <a:t>Document structure tags for accessibility</a:t>
            </a:r>
            <a:r>
              <a:rPr lang="en-US" sz="2800"/>
              <a:t> check  in </a:t>
            </a:r>
            <a:r>
              <a:rPr lang="en-US" sz="2800" b="1"/>
              <a:t>Options. </a:t>
            </a:r>
            <a:endParaRPr lang="en-US" sz="2800">
              <a:cs typeface="Calibri"/>
            </a:endParaRPr>
          </a:p>
          <a:p>
            <a:pPr lvl="1">
              <a:lnSpc>
                <a:spcPct val="120000"/>
              </a:lnSpc>
            </a:pPr>
            <a:r>
              <a:rPr lang="en-US" sz="2800"/>
              <a:t>Note: Users must have either Acrobat or the Microsoft PDF add-in installed to properly save the PDF. </a:t>
            </a:r>
            <a:endParaRPr lang="en-US" sz="2800">
              <a:cs typeface="Calibri"/>
            </a:endParaRPr>
          </a:p>
          <a:p>
            <a:pPr lvl="1"/>
            <a:endParaRPr lang="en-US" u="sng"/>
          </a:p>
          <a:p>
            <a:pPr marL="457200" lvl="1" indent="0">
              <a:buNone/>
            </a:pPr>
            <a:endParaRPr lang="en-US" u="sng">
              <a:cs typeface="Calibri" panose="020F0502020204030204"/>
            </a:endParaRPr>
          </a:p>
          <a:p>
            <a:pPr marL="457200" lvl="1" indent="0" algn="r">
              <a:buNone/>
            </a:pPr>
            <a:r>
              <a:rPr lang="en-US" u="sng">
                <a:solidFill>
                  <a:schemeClr val="accent1">
                    <a:lumMod val="75000"/>
                  </a:schemeClr>
                </a:solidFill>
                <a:hlinkClick r:id="rId4"/>
              </a:rPr>
              <a:t>PDF Conversion In Microsoft Word Documents</a:t>
            </a:r>
            <a:endParaRPr lang="en-US" u="sng">
              <a:solidFill>
                <a:schemeClr val="accent1">
                  <a:lumMod val="75000"/>
                </a:schemeClr>
              </a:solidFill>
              <a:cs typeface="Calibri"/>
            </a:endParaRPr>
          </a:p>
          <a:p>
            <a:endParaRPr lang="en-US">
              <a:solidFill>
                <a:schemeClr val="accent1">
                  <a:lumMod val="75000"/>
                </a:schemeClr>
              </a:solidFill>
            </a:endParaRPr>
          </a:p>
        </p:txBody>
      </p:sp>
    </p:spTree>
    <p:custDataLst>
      <p:tags r:id="rId1"/>
    </p:custDataLst>
    <p:extLst>
      <p:ext uri="{BB962C8B-B14F-4D97-AF65-F5344CB8AC3E}">
        <p14:creationId xmlns:p14="http://schemas.microsoft.com/office/powerpoint/2010/main" val="25232281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Define Headings and Styles</a:t>
            </a:r>
            <a:endParaRPr lang="en-US"/>
          </a:p>
        </p:txBody>
      </p:sp>
      <p:sp>
        <p:nvSpPr>
          <p:cNvPr id="3" name="Content Placeholder 2"/>
          <p:cNvSpPr>
            <a:spLocks noGrp="1"/>
          </p:cNvSpPr>
          <p:nvPr>
            <p:ph idx="1"/>
          </p:nvPr>
        </p:nvSpPr>
        <p:spPr>
          <a:xfrm>
            <a:off x="838200" y="1690688"/>
            <a:ext cx="10515600" cy="4351338"/>
          </a:xfrm>
        </p:spPr>
        <p:txBody>
          <a:bodyPr vert="horz" lIns="91440" tIns="45720" rIns="91440" bIns="45720" rtlCol="0" anchor="t">
            <a:normAutofit/>
          </a:bodyPr>
          <a:lstStyle/>
          <a:p>
            <a:r>
              <a:rPr lang="en-US">
                <a:cs typeface="Calibri"/>
              </a:rPr>
              <a:t>Establishes the document outline and organizes your content semantically for ease of navigation, visual scanning, and readability. </a:t>
            </a:r>
            <a:endParaRPr lang="en-US"/>
          </a:p>
          <a:p>
            <a:r>
              <a:rPr lang="en-US">
                <a:cs typeface="Calibri"/>
              </a:rPr>
              <a:t>Utilizing built-in headings and styles logically and consistently improves content readability.</a:t>
            </a:r>
            <a:endParaRPr lang="en-US"/>
          </a:p>
          <a:p>
            <a:pPr marL="457200" lvl="1" indent="0">
              <a:buNone/>
            </a:pPr>
            <a:endParaRPr lang="en-US" sz="2800">
              <a:cs typeface="Calibri" panose="020F0502020204030204"/>
            </a:endParaRPr>
          </a:p>
          <a:p>
            <a:pPr>
              <a:lnSpc>
                <a:spcPct val="100000"/>
              </a:lnSpc>
            </a:pPr>
            <a:endParaRPr lang="en-US">
              <a:cs typeface="Calibri"/>
            </a:endParaRPr>
          </a:p>
          <a:p>
            <a:endParaRPr lang="en-US">
              <a:cs typeface="Calibri"/>
            </a:endParaRPr>
          </a:p>
        </p:txBody>
      </p:sp>
    </p:spTree>
    <p:custDataLst>
      <p:tags r:id="rId1"/>
    </p:custDataLst>
    <p:extLst>
      <p:ext uri="{BB962C8B-B14F-4D97-AF65-F5344CB8AC3E}">
        <p14:creationId xmlns:p14="http://schemas.microsoft.com/office/powerpoint/2010/main" val="22445708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026" y="48570"/>
            <a:ext cx="10515600" cy="1325563"/>
          </a:xfrm>
        </p:spPr>
        <p:txBody>
          <a:bodyPr>
            <a:normAutofit/>
          </a:bodyPr>
          <a:lstStyle/>
          <a:p>
            <a:r>
              <a:rPr lang="en-US" sz="3600" b="1" dirty="0">
                <a:solidFill>
                  <a:srgbClr val="000000"/>
                </a:solidFill>
                <a:latin typeface="Calibri" panose="020F0502020204030204" pitchFamily="34" charset="0"/>
                <a:ea typeface="+mn-ea"/>
                <a:cs typeface="Calibri" panose="020F0502020204030204" pitchFamily="34" charset="0"/>
              </a:rPr>
              <a:t>Try It </a:t>
            </a:r>
            <a:r>
              <a:rPr lang="en-US" sz="3600" b="1" dirty="0" smtClean="0">
                <a:solidFill>
                  <a:srgbClr val="000000"/>
                </a:solidFill>
                <a:latin typeface="Calibri" panose="020F0502020204030204" pitchFamily="34" charset="0"/>
                <a:ea typeface="+mn-ea"/>
                <a:cs typeface="Calibri" panose="020F0502020204030204" pitchFamily="34" charset="0"/>
              </a:rPr>
              <a:t>Out – Defining Headings and Styles</a:t>
            </a:r>
            <a:endParaRPr lang="en-US" sz="6000" dirty="0"/>
          </a:p>
        </p:txBody>
      </p:sp>
      <p:sp>
        <p:nvSpPr>
          <p:cNvPr id="3" name="Content Placeholder 2"/>
          <p:cNvSpPr>
            <a:spLocks noGrp="1"/>
          </p:cNvSpPr>
          <p:nvPr>
            <p:ph idx="1"/>
          </p:nvPr>
        </p:nvSpPr>
        <p:spPr>
          <a:xfrm>
            <a:off x="440167" y="481781"/>
            <a:ext cx="5293659" cy="5671593"/>
          </a:xfrm>
        </p:spPr>
        <p:txBody>
          <a:bodyPr vert="horz" lIns="91440" tIns="45720" rIns="91440" bIns="45720" rtlCol="0" anchor="t">
            <a:noAutofit/>
          </a:bodyPr>
          <a:lstStyle/>
          <a:p>
            <a:pPr marL="0" indent="0">
              <a:lnSpc>
                <a:spcPct val="100000"/>
              </a:lnSpc>
              <a:buNone/>
            </a:pPr>
            <a:endParaRPr lang="en-US" sz="2400" b="1">
              <a:cs typeface="Calibri"/>
            </a:endParaRPr>
          </a:p>
          <a:p>
            <a:pPr>
              <a:lnSpc>
                <a:spcPct val="100000"/>
              </a:lnSpc>
            </a:pPr>
            <a:r>
              <a:rPr lang="en-US" sz="2000"/>
              <a:t>In Word, use the Styles feature to add headings. You can use the default styles, or you can modify them to change your design. Styles are accessed from the Home tab:</a:t>
            </a:r>
            <a:endParaRPr lang="en-US" sz="2000">
              <a:cs typeface="Calibri"/>
            </a:endParaRPr>
          </a:p>
          <a:p>
            <a:pPr>
              <a:lnSpc>
                <a:spcPct val="100000"/>
              </a:lnSpc>
            </a:pPr>
            <a:r>
              <a:rPr lang="en-US" sz="2000"/>
              <a:t>To add a heading to text, position your cursor anywhere in the line of text you want to affect. In the Styles menu, choose one of the Heading styles.</a:t>
            </a:r>
            <a:endParaRPr lang="en-US" sz="2000">
              <a:cs typeface="Calibri"/>
            </a:endParaRPr>
          </a:p>
          <a:p>
            <a:pPr marL="0" indent="0">
              <a:lnSpc>
                <a:spcPct val="100000"/>
              </a:lnSpc>
              <a:buNone/>
            </a:pPr>
            <a:r>
              <a:rPr lang="en-US" sz="2000" b="1">
                <a:cs typeface="Calibri"/>
              </a:rPr>
              <a:t>Tips</a:t>
            </a:r>
          </a:p>
          <a:p>
            <a:pPr>
              <a:lnSpc>
                <a:spcPct val="100000"/>
              </a:lnSpc>
              <a:buFont typeface="Arial"/>
              <a:buChar char="•"/>
            </a:pPr>
            <a:r>
              <a:rPr lang="en-US" sz="2000">
                <a:cs typeface="Calibri"/>
              </a:rPr>
              <a:t>Begin with Heading Level 1 rather than skipping to a lower level.</a:t>
            </a:r>
          </a:p>
          <a:p>
            <a:pPr>
              <a:lnSpc>
                <a:spcPct val="100000"/>
              </a:lnSpc>
              <a:buFont typeface="Arial"/>
              <a:buChar char="•"/>
            </a:pPr>
            <a:r>
              <a:rPr lang="en-US" sz="2000">
                <a:cs typeface="Calibri"/>
              </a:rPr>
              <a:t>Don't use heading styles for cosmetic changes to your text; save them for structural information.</a:t>
            </a:r>
            <a:endParaRPr lang="en-US"/>
          </a:p>
        </p:txBody>
      </p:sp>
      <p:pic>
        <p:nvPicPr>
          <p:cNvPr id="5" name="Picture 4" descr="Headers and Styles menu items in Microsoft Word." title="Headers and Styles Menu"/>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97395" y="1216106"/>
            <a:ext cx="5038725" cy="3800475"/>
          </a:xfrm>
          <a:prstGeom prst="rect">
            <a:avLst/>
          </a:prstGeom>
          <a:ln>
            <a:solidFill>
              <a:schemeClr val="tx1"/>
            </a:solidFill>
          </a:ln>
        </p:spPr>
      </p:pic>
      <p:sp>
        <p:nvSpPr>
          <p:cNvPr id="6" name="Rectangle 5"/>
          <p:cNvSpPr/>
          <p:nvPr/>
        </p:nvSpPr>
        <p:spPr>
          <a:xfrm>
            <a:off x="5733826" y="5784042"/>
            <a:ext cx="5965864" cy="369332"/>
          </a:xfrm>
          <a:prstGeom prst="rect">
            <a:avLst/>
          </a:prstGeom>
        </p:spPr>
        <p:txBody>
          <a:bodyPr wrap="none">
            <a:spAutoFit/>
          </a:bodyPr>
          <a:lstStyle/>
          <a:p>
            <a:r>
              <a:rPr lang="en-US">
                <a:hlinkClick r:id="rId5"/>
              </a:rPr>
              <a:t>Customizing Heading Styles in Word – Penn State Accessibility</a:t>
            </a:r>
            <a:endParaRPr lang="en-US"/>
          </a:p>
        </p:txBody>
      </p:sp>
    </p:spTree>
    <p:custDataLst>
      <p:tags r:id="rId1"/>
    </p:custDataLst>
    <p:extLst>
      <p:ext uri="{BB962C8B-B14F-4D97-AF65-F5344CB8AC3E}">
        <p14:creationId xmlns:p14="http://schemas.microsoft.com/office/powerpoint/2010/main" val="15634773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Design for Readability</a:t>
            </a:r>
            <a:endParaRPr lang="en-US"/>
          </a:p>
        </p:txBody>
      </p:sp>
      <p:sp>
        <p:nvSpPr>
          <p:cNvPr id="3" name="Content Placeholder 2"/>
          <p:cNvSpPr>
            <a:spLocks noGrp="1"/>
          </p:cNvSpPr>
          <p:nvPr>
            <p:ph idx="1"/>
          </p:nvPr>
        </p:nvSpPr>
        <p:spPr>
          <a:xfrm>
            <a:off x="838200" y="1484555"/>
            <a:ext cx="11016727" cy="4444982"/>
          </a:xfrm>
        </p:spPr>
        <p:txBody>
          <a:bodyPr vert="horz" lIns="91440" tIns="45720" rIns="91440" bIns="45720" rtlCol="0" anchor="t">
            <a:normAutofit/>
          </a:bodyPr>
          <a:lstStyle/>
          <a:p>
            <a:pPr marL="0" indent="0">
              <a:lnSpc>
                <a:spcPct val="110000"/>
              </a:lnSpc>
              <a:buNone/>
            </a:pPr>
            <a:r>
              <a:rPr lang="en-US" sz="3000"/>
              <a:t>Readability describes "the optimum arrangement and layout of whole bodies of text" for ease and enjoyment of reading. </a:t>
            </a:r>
            <a:endParaRPr lang="en-US"/>
          </a:p>
          <a:p>
            <a:pPr marL="457200" indent="-457200">
              <a:lnSpc>
                <a:spcPct val="110000"/>
              </a:lnSpc>
            </a:pPr>
            <a:r>
              <a:rPr lang="en-US" sz="3000"/>
              <a:t>Use native style functionality</a:t>
            </a:r>
            <a:endParaRPr lang="en-US" sz="3000">
              <a:cs typeface="Calibri"/>
            </a:endParaRPr>
          </a:p>
          <a:p>
            <a:pPr marL="457200" indent="-457200">
              <a:lnSpc>
                <a:spcPct val="110000"/>
              </a:lnSpc>
            </a:pPr>
            <a:r>
              <a:rPr lang="en-US" sz="3000"/>
              <a:t>Use easily legible fonts. Sans serif fonts (e.g., Arial, Helvetica, Verdana) are recommended.</a:t>
            </a:r>
            <a:endParaRPr lang="en-US">
              <a:cs typeface="Calibri" panose="020F0502020204030204"/>
            </a:endParaRPr>
          </a:p>
          <a:p>
            <a:pPr>
              <a:lnSpc>
                <a:spcPct val="110000"/>
              </a:lnSpc>
            </a:pPr>
            <a:r>
              <a:rPr lang="en-US" sz="3000"/>
              <a:t>Line spacing is just as important as font size. Line spacing of at least 150%, or 1.5, in paragraphs is recommended. (W3C)</a:t>
            </a:r>
            <a:endParaRPr lang="en-US" sz="3000">
              <a:cs typeface="Calibri"/>
            </a:endParaRPr>
          </a:p>
          <a:p>
            <a:pPr marL="457200" lvl="1" indent="0">
              <a:lnSpc>
                <a:spcPct val="110000"/>
              </a:lnSpc>
              <a:buNone/>
            </a:pPr>
            <a:endParaRPr lang="en-US" sz="3000">
              <a:cs typeface="Calibri"/>
            </a:endParaRPr>
          </a:p>
          <a:p>
            <a:endParaRPr lang="en-US"/>
          </a:p>
        </p:txBody>
      </p:sp>
    </p:spTree>
    <p:custDataLst>
      <p:tags r:id="rId1"/>
    </p:custDataLst>
    <p:extLst>
      <p:ext uri="{BB962C8B-B14F-4D97-AF65-F5344CB8AC3E}">
        <p14:creationId xmlns:p14="http://schemas.microsoft.com/office/powerpoint/2010/main" val="388762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B8CC4-B8B1-40C1-861C-F1CAA0C98CD4}"/>
              </a:ext>
            </a:extLst>
          </p:cNvPr>
          <p:cNvSpPr>
            <a:spLocks noGrp="1"/>
          </p:cNvSpPr>
          <p:nvPr>
            <p:ph type="title"/>
          </p:nvPr>
        </p:nvSpPr>
        <p:spPr>
          <a:xfrm>
            <a:off x="838200" y="365125"/>
            <a:ext cx="6090501" cy="1460500"/>
          </a:xfrm>
        </p:spPr>
        <p:txBody>
          <a:bodyPr>
            <a:normAutofit/>
          </a:bodyPr>
          <a:lstStyle/>
          <a:p>
            <a:r>
              <a:rPr lang="en-US" b="1" dirty="0">
                <a:cs typeface="Calibri Light"/>
              </a:rPr>
              <a:t>Try It </a:t>
            </a:r>
            <a:r>
              <a:rPr lang="en-US" b="1" dirty="0" smtClean="0">
                <a:cs typeface="Calibri Light"/>
              </a:rPr>
              <a:t>Out – Designing for Readability</a:t>
            </a:r>
            <a:endParaRPr lang="en-US" b="1" dirty="0">
              <a:cs typeface="Calibri Light"/>
            </a:endParaRPr>
          </a:p>
        </p:txBody>
      </p:sp>
      <p:sp>
        <p:nvSpPr>
          <p:cNvPr id="3" name="Content Placeholder 2">
            <a:extLst>
              <a:ext uri="{FF2B5EF4-FFF2-40B4-BE49-F238E27FC236}">
                <a16:creationId xmlns:a16="http://schemas.microsoft.com/office/drawing/2014/main" id="{1C1BD972-6982-46F0-B538-E7ECB3FFE422}"/>
              </a:ext>
            </a:extLst>
          </p:cNvPr>
          <p:cNvSpPr>
            <a:spLocks noGrp="1"/>
          </p:cNvSpPr>
          <p:nvPr>
            <p:ph idx="1"/>
          </p:nvPr>
        </p:nvSpPr>
        <p:spPr/>
        <p:txBody>
          <a:bodyPr vert="horz" lIns="91440" tIns="45720" rIns="91440" bIns="45720" rtlCol="0" anchor="t">
            <a:normAutofit/>
          </a:bodyPr>
          <a:lstStyle/>
          <a:p>
            <a:pPr>
              <a:lnSpc>
                <a:spcPct val="150000"/>
              </a:lnSpc>
            </a:pPr>
            <a:r>
              <a:rPr lang="en-US" sz="4000" dirty="0">
                <a:cs typeface="Calibri"/>
              </a:rPr>
              <a:t>To change the line spacing, </a:t>
            </a:r>
          </a:p>
          <a:p>
            <a:pPr lvl="1">
              <a:lnSpc>
                <a:spcPct val="150000"/>
              </a:lnSpc>
            </a:pPr>
            <a:r>
              <a:rPr lang="en-US" sz="3600" dirty="0">
                <a:cs typeface="Calibri"/>
              </a:rPr>
              <a:t>Highlight your text and click </a:t>
            </a:r>
            <a:r>
              <a:rPr lang="en-US" sz="3600" b="1" dirty="0">
                <a:cs typeface="Calibri"/>
              </a:rPr>
              <a:t>Line and Paragraph spacing</a:t>
            </a:r>
            <a:r>
              <a:rPr lang="en-US" sz="3600" dirty="0">
                <a:cs typeface="Calibri"/>
              </a:rPr>
              <a:t>. </a:t>
            </a:r>
          </a:p>
          <a:p>
            <a:pPr lvl="1">
              <a:lnSpc>
                <a:spcPct val="150000"/>
              </a:lnSpc>
            </a:pPr>
            <a:r>
              <a:rPr lang="en-US" sz="3600" dirty="0">
                <a:cs typeface="Calibri"/>
              </a:rPr>
              <a:t>Select the spacing you want (at least 1.5) </a:t>
            </a:r>
            <a:endParaRPr lang="en-US" sz="3600" dirty="0"/>
          </a:p>
        </p:txBody>
      </p:sp>
      <p:pic>
        <p:nvPicPr>
          <p:cNvPr id="4" name="Picture 4" descr="Line and Paragraph icon in Microsoft Word to adjust line spacing." title="Line and Paragraph Icon">
            <a:extLst>
              <a:ext uri="{FF2B5EF4-FFF2-40B4-BE49-F238E27FC236}">
                <a16:creationId xmlns:a16="http://schemas.microsoft.com/office/drawing/2014/main" id="{E638E15C-9A12-4557-9317-DDEFE67CC69D}"/>
              </a:ext>
            </a:extLst>
          </p:cNvPr>
          <p:cNvPicPr>
            <a:picLocks noChangeAspect="1"/>
          </p:cNvPicPr>
          <p:nvPr/>
        </p:nvPicPr>
        <p:blipFill>
          <a:blip r:embed="rId4"/>
          <a:stretch>
            <a:fillRect/>
          </a:stretch>
        </p:blipFill>
        <p:spPr>
          <a:xfrm>
            <a:off x="7119578" y="802257"/>
            <a:ext cx="3617523" cy="2061713"/>
          </a:xfrm>
          <a:prstGeom prst="rect">
            <a:avLst/>
          </a:prstGeom>
        </p:spPr>
      </p:pic>
    </p:spTree>
    <p:custDataLst>
      <p:tags r:id="rId1"/>
    </p:custDataLst>
    <p:extLst>
      <p:ext uri="{BB962C8B-B14F-4D97-AF65-F5344CB8AC3E}">
        <p14:creationId xmlns:p14="http://schemas.microsoft.com/office/powerpoint/2010/main" val="39509912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Ordered and Unordered Lists</a:t>
            </a:r>
            <a:endParaRPr lang="en-US"/>
          </a:p>
        </p:txBody>
      </p:sp>
      <p:sp>
        <p:nvSpPr>
          <p:cNvPr id="3" name="Content Placeholder 2"/>
          <p:cNvSpPr>
            <a:spLocks noGrp="1"/>
          </p:cNvSpPr>
          <p:nvPr>
            <p:ph idx="1"/>
          </p:nvPr>
        </p:nvSpPr>
        <p:spPr>
          <a:xfrm>
            <a:off x="838200" y="1690688"/>
            <a:ext cx="10515600" cy="4486275"/>
          </a:xfrm>
        </p:spPr>
        <p:txBody>
          <a:bodyPr vert="horz" lIns="91440" tIns="45720" rIns="91440" bIns="45720" rtlCol="0" anchor="t">
            <a:normAutofit/>
          </a:bodyPr>
          <a:lstStyle/>
          <a:p>
            <a:pPr marL="0" indent="0">
              <a:lnSpc>
                <a:spcPct val="150000"/>
              </a:lnSpc>
              <a:buNone/>
            </a:pPr>
            <a:r>
              <a:rPr lang="en-US" sz="3200" b="1">
                <a:cs typeface="Calibri"/>
              </a:rPr>
              <a:t>Tips:</a:t>
            </a:r>
          </a:p>
          <a:p>
            <a:pPr marL="514350" indent="-514350">
              <a:buAutoNum type="arabicPeriod"/>
            </a:pPr>
            <a:r>
              <a:rPr lang="en-US">
                <a:cs typeface="Calibri"/>
              </a:rPr>
              <a:t>Don't emulate lists using tabs, spaces, or special characters.</a:t>
            </a:r>
            <a:endParaRPr lang="en-US"/>
          </a:p>
          <a:p>
            <a:pPr marL="514350" indent="-514350">
              <a:buAutoNum type="arabicPeriod"/>
            </a:pPr>
            <a:r>
              <a:rPr lang="en-US">
                <a:cs typeface="Calibri"/>
              </a:rPr>
              <a:t>Do use the built-in list functionality.</a:t>
            </a:r>
          </a:p>
          <a:p>
            <a:pPr marL="514350" indent="-514350">
              <a:buAutoNum type="arabicPeriod"/>
            </a:pPr>
            <a:r>
              <a:rPr lang="en-US">
                <a:cs typeface="Calibri"/>
              </a:rPr>
              <a:t>When creating multilevel (nested) lists, use different letters and numbers for the various levels.</a:t>
            </a:r>
            <a:endParaRPr lang="en-US"/>
          </a:p>
        </p:txBody>
      </p:sp>
    </p:spTree>
    <p:custDataLst>
      <p:tags r:id="rId1"/>
    </p:custDataLst>
    <p:extLst>
      <p:ext uri="{BB962C8B-B14F-4D97-AF65-F5344CB8AC3E}">
        <p14:creationId xmlns:p14="http://schemas.microsoft.com/office/powerpoint/2010/main" val="25247250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489" y="645459"/>
            <a:ext cx="10515600" cy="1027515"/>
          </a:xfrm>
        </p:spPr>
        <p:txBody>
          <a:bodyPr>
            <a:normAutofit/>
          </a:bodyPr>
          <a:lstStyle/>
          <a:p>
            <a:pPr rtl="0" eaLnBrk="1" latinLnBrk="0" hangingPunct="1"/>
            <a:r>
              <a:rPr lang="en-US" kern="1200">
                <a:solidFill>
                  <a:srgbClr val="000000"/>
                </a:solidFill>
                <a:effectLst/>
                <a:latin typeface="Calibri" panose="020F0502020204030204" pitchFamily="34" charset="0"/>
                <a:ea typeface="+mn-ea"/>
                <a:cs typeface="Calibri" panose="020F0502020204030204" pitchFamily="34" charset="0"/>
              </a:rPr>
              <a:t>Try It Out</a:t>
            </a:r>
            <a:endParaRPr lang="en-US" sz="8800">
              <a:effectLst/>
            </a:endParaRPr>
          </a:p>
          <a:p>
            <a:endParaRPr lang="en-US" sz="6600"/>
          </a:p>
        </p:txBody>
      </p:sp>
      <p:sp>
        <p:nvSpPr>
          <p:cNvPr id="6" name="Content Placeholder 2"/>
          <p:cNvSpPr txBox="1">
            <a:spLocks/>
          </p:cNvSpPr>
          <p:nvPr/>
        </p:nvSpPr>
        <p:spPr>
          <a:xfrm>
            <a:off x="721489" y="479588"/>
            <a:ext cx="10925931" cy="492400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Aft>
                <a:spcPts val="600"/>
              </a:spcAft>
              <a:buNone/>
            </a:pPr>
            <a:endParaRPr lang="en-US"/>
          </a:p>
          <a:p>
            <a:pPr marL="0" indent="0">
              <a:lnSpc>
                <a:spcPct val="110000"/>
              </a:lnSpc>
              <a:spcAft>
                <a:spcPts val="600"/>
              </a:spcAft>
              <a:buNone/>
            </a:pPr>
            <a:r>
              <a:rPr lang="en-US"/>
              <a:t>To create a list in Word, </a:t>
            </a:r>
            <a:endParaRPr lang="en-US">
              <a:cs typeface="Calibri"/>
            </a:endParaRPr>
          </a:p>
          <a:p>
            <a:pPr marL="514350" indent="-514350">
              <a:lnSpc>
                <a:spcPct val="110000"/>
              </a:lnSpc>
              <a:spcAft>
                <a:spcPts val="600"/>
              </a:spcAft>
              <a:buAutoNum type="arabicPeriod"/>
            </a:pPr>
            <a:r>
              <a:rPr lang="en-US"/>
              <a:t>Position the cursor where you want to insert the list or highlight the text to turn into a list.</a:t>
            </a:r>
            <a:endParaRPr lang="en-US">
              <a:cs typeface="Calibri"/>
            </a:endParaRPr>
          </a:p>
          <a:p>
            <a:pPr marL="514350" indent="-514350">
              <a:lnSpc>
                <a:spcPct val="110000"/>
              </a:lnSpc>
              <a:spcAft>
                <a:spcPts val="600"/>
              </a:spcAft>
              <a:buAutoNum type="arabicPeriod"/>
            </a:pPr>
            <a:r>
              <a:rPr lang="en-US"/>
              <a:t>On the Home tab, choose what kind of list you want to make. </a:t>
            </a:r>
            <a:endParaRPr lang="en-US">
              <a:cs typeface="Calibri"/>
            </a:endParaRPr>
          </a:p>
        </p:txBody>
      </p:sp>
      <p:pic>
        <p:nvPicPr>
          <p:cNvPr id="7" name="Picture 6" descr="List icons available in Microsoft Word. Bullet list, numerical list and multilevel list icons." title="List Icon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30915" y="3745911"/>
            <a:ext cx="4065465" cy="2011776"/>
          </a:xfrm>
          <a:prstGeom prst="rect">
            <a:avLst/>
          </a:prstGeom>
        </p:spPr>
      </p:pic>
      <p:sp>
        <p:nvSpPr>
          <p:cNvPr id="8" name="Rectangle 7"/>
          <p:cNvSpPr/>
          <p:nvPr/>
        </p:nvSpPr>
        <p:spPr>
          <a:xfrm>
            <a:off x="8277458" y="5757687"/>
            <a:ext cx="3369962" cy="400110"/>
          </a:xfrm>
          <a:prstGeom prst="rect">
            <a:avLst/>
          </a:prstGeom>
        </p:spPr>
        <p:txBody>
          <a:bodyPr wrap="none">
            <a:spAutoFit/>
          </a:bodyPr>
          <a:lstStyle/>
          <a:p>
            <a:r>
              <a:rPr lang="en-US" sz="2000" dirty="0" err="1">
                <a:hlinkClick r:id="rId5"/>
              </a:rPr>
              <a:t>GCFGlobal</a:t>
            </a:r>
            <a:r>
              <a:rPr lang="en-US" sz="2000" dirty="0">
                <a:hlinkClick r:id="rId5"/>
              </a:rPr>
              <a:t> - Working with Lists</a:t>
            </a:r>
            <a:endParaRPr lang="en-US" sz="2000" dirty="0"/>
          </a:p>
        </p:txBody>
      </p:sp>
    </p:spTree>
    <p:custDataLst>
      <p:tags r:id="rId1"/>
    </p:custDataLst>
    <p:extLst>
      <p:ext uri="{BB962C8B-B14F-4D97-AF65-F5344CB8AC3E}">
        <p14:creationId xmlns:p14="http://schemas.microsoft.com/office/powerpoint/2010/main" val="15701989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Create Descriptive Links</a:t>
            </a:r>
            <a:endParaRPr lang="en-US" dirty="0"/>
          </a:p>
        </p:txBody>
      </p:sp>
      <p:sp>
        <p:nvSpPr>
          <p:cNvPr id="3" name="Content Placeholder 2"/>
          <p:cNvSpPr>
            <a:spLocks noGrp="1"/>
          </p:cNvSpPr>
          <p:nvPr>
            <p:ph idx="1"/>
          </p:nvPr>
        </p:nvSpPr>
        <p:spPr>
          <a:xfrm>
            <a:off x="838200" y="1523967"/>
            <a:ext cx="10515600" cy="4351338"/>
          </a:xfrm>
        </p:spPr>
        <p:txBody>
          <a:bodyPr/>
          <a:lstStyle/>
          <a:p>
            <a:r>
              <a:rPr lang="en-US" dirty="0"/>
              <a:t>Which hyperlink includes more context and is easier to understand? </a:t>
            </a:r>
            <a:endParaRPr lang="en-US" dirty="0">
              <a:hlinkClick r:id="rId4"/>
            </a:endParaRPr>
          </a:p>
          <a:p>
            <a:r>
              <a:rPr lang="en-US" dirty="0" smtClean="0">
                <a:hlinkClick r:id="rId4"/>
              </a:rPr>
              <a:t>https://www.google.com/</a:t>
            </a:r>
            <a:r>
              <a:rPr lang="en-US" dirty="0" err="1" smtClean="0">
                <a:hlinkClick r:id="rId4"/>
              </a:rPr>
              <a:t>search?q</a:t>
            </a:r>
            <a:r>
              <a:rPr lang="en-US" dirty="0" smtClean="0">
                <a:hlinkClick r:id="rId4"/>
              </a:rPr>
              <a:t>=</a:t>
            </a:r>
            <a:r>
              <a:rPr lang="en-US" dirty="0" err="1" smtClean="0">
                <a:hlinkClick r:id="rId4"/>
              </a:rPr>
              <a:t>ilcco&amp;rlz</a:t>
            </a:r>
            <a:r>
              <a:rPr lang="en-US" dirty="0" smtClean="0">
                <a:hlinkClick r:id="rId4"/>
              </a:rPr>
              <a:t>=1C1GCEB_enUS824US824&amp;oq=</a:t>
            </a:r>
            <a:r>
              <a:rPr lang="en-US" dirty="0" err="1" smtClean="0">
                <a:hlinkClick r:id="rId4"/>
              </a:rPr>
              <a:t>ilcco&amp;aqs</a:t>
            </a:r>
            <a:r>
              <a:rPr lang="en-US" dirty="0" smtClean="0">
                <a:hlinkClick r:id="rId4"/>
              </a:rPr>
              <a:t>=chrome..69i57j0l5.3580j0j1&amp;sourceid=</a:t>
            </a:r>
            <a:r>
              <a:rPr lang="en-US" dirty="0" err="1" smtClean="0">
                <a:hlinkClick r:id="rId4"/>
              </a:rPr>
              <a:t>chrome&amp;ie</a:t>
            </a:r>
            <a:r>
              <a:rPr lang="en-US" dirty="0" smtClean="0">
                <a:hlinkClick r:id="rId4"/>
              </a:rPr>
              <a:t>=UTF-8</a:t>
            </a:r>
            <a:endParaRPr lang="en-US" dirty="0" smtClean="0"/>
          </a:p>
          <a:p>
            <a:pPr marL="0" indent="0">
              <a:buNone/>
            </a:pPr>
            <a:r>
              <a:rPr lang="en-US" dirty="0" smtClean="0"/>
              <a:t>VS</a:t>
            </a:r>
          </a:p>
          <a:p>
            <a:r>
              <a:rPr lang="en-US" dirty="0" smtClean="0">
                <a:hlinkClick r:id="rId4"/>
              </a:rPr>
              <a:t>Google search for ILCCO</a:t>
            </a:r>
            <a:endParaRPr lang="en-US" dirty="0" smtClean="0"/>
          </a:p>
          <a:p>
            <a:endParaRPr lang="en-US" dirty="0" smtClean="0"/>
          </a:p>
          <a:p>
            <a:r>
              <a:rPr lang="en-US" dirty="0" smtClean="0"/>
              <a:t>Use context to where the link will take the user.</a:t>
            </a:r>
          </a:p>
          <a:p>
            <a:r>
              <a:rPr lang="en-US" dirty="0" smtClean="0"/>
              <a:t>Avoid "Click here" and general language</a:t>
            </a:r>
          </a:p>
          <a:p>
            <a:endParaRPr lang="en-US" dirty="0"/>
          </a:p>
        </p:txBody>
      </p:sp>
    </p:spTree>
    <p:custDataLst>
      <p:tags r:id="rId1"/>
    </p:custDataLst>
    <p:extLst>
      <p:ext uri="{BB962C8B-B14F-4D97-AF65-F5344CB8AC3E}">
        <p14:creationId xmlns:p14="http://schemas.microsoft.com/office/powerpoint/2010/main" val="3576589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0623" y="96183"/>
            <a:ext cx="10515600" cy="1325563"/>
          </a:xfrm>
        </p:spPr>
        <p:txBody>
          <a:bodyPr>
            <a:normAutofit/>
          </a:bodyPr>
          <a:lstStyle/>
          <a:p>
            <a:r>
              <a:rPr lang="en-US" sz="3600"/>
              <a:t>Creating Hyperlinks</a:t>
            </a:r>
          </a:p>
        </p:txBody>
      </p:sp>
      <p:sp>
        <p:nvSpPr>
          <p:cNvPr id="3" name="Content Placeholder 2"/>
          <p:cNvSpPr>
            <a:spLocks noGrp="1"/>
          </p:cNvSpPr>
          <p:nvPr>
            <p:ph idx="1"/>
          </p:nvPr>
        </p:nvSpPr>
        <p:spPr>
          <a:xfrm>
            <a:off x="730623" y="1196787"/>
            <a:ext cx="10515600" cy="1505455"/>
          </a:xfrm>
        </p:spPr>
        <p:txBody>
          <a:bodyPr>
            <a:normAutofit/>
          </a:bodyPr>
          <a:lstStyle/>
          <a:p>
            <a:pPr marL="0" indent="0">
              <a:buNone/>
            </a:pPr>
            <a:r>
              <a:rPr lang="en-US" sz="2400" b="1" u="sng">
                <a:hlinkClick r:id="rId4"/>
              </a:rPr>
              <a:t>Accessible U – Hyperlinks – University of Minnesota</a:t>
            </a:r>
            <a:endParaRPr lang="en-US" sz="2400" u="sng"/>
          </a:p>
          <a:p>
            <a:endParaRPr lang="en-US" sz="2400"/>
          </a:p>
        </p:txBody>
      </p:sp>
      <p:pic>
        <p:nvPicPr>
          <p:cNvPr id="4" name="Picture 3" descr="Box to create a hyperlink in Microsoft Word." title="Insert Hyperlink"/>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39082" y="1831966"/>
            <a:ext cx="7530526" cy="3941760"/>
          </a:xfrm>
          <a:prstGeom prst="rect">
            <a:avLst/>
          </a:prstGeom>
        </p:spPr>
      </p:pic>
    </p:spTree>
    <p:custDataLst>
      <p:tags r:id="rId1"/>
    </p:custDataLst>
    <p:extLst>
      <p:ext uri="{BB962C8B-B14F-4D97-AF65-F5344CB8AC3E}">
        <p14:creationId xmlns:p14="http://schemas.microsoft.com/office/powerpoint/2010/main" val="14449233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8256"/>
            <a:ext cx="10515600" cy="1325563"/>
          </a:xfrm>
        </p:spPr>
        <p:txBody>
          <a:bodyPr>
            <a:normAutofit/>
          </a:bodyPr>
          <a:lstStyle/>
          <a:p>
            <a:pPr>
              <a:lnSpc>
                <a:spcPct val="100000"/>
              </a:lnSpc>
            </a:pPr>
            <a:r>
              <a:rPr lang="en-US" b="1"/>
              <a:t>Provide Alt-Text</a:t>
            </a:r>
            <a:endParaRPr lang="en-US" b="1">
              <a:ea typeface="+mj-lt"/>
              <a:cs typeface="+mj-lt"/>
            </a:endParaRPr>
          </a:p>
        </p:txBody>
      </p:sp>
      <p:sp>
        <p:nvSpPr>
          <p:cNvPr id="3" name="Content Placeholder 2"/>
          <p:cNvSpPr>
            <a:spLocks noGrp="1"/>
          </p:cNvSpPr>
          <p:nvPr>
            <p:ph idx="1"/>
          </p:nvPr>
        </p:nvSpPr>
        <p:spPr>
          <a:xfrm>
            <a:off x="838200" y="1561293"/>
            <a:ext cx="10515600" cy="4480733"/>
          </a:xfrm>
        </p:spPr>
        <p:txBody>
          <a:bodyPr vert="horz" lIns="91440" tIns="45720" rIns="91440" bIns="45720" rtlCol="0" anchor="t">
            <a:noAutofit/>
          </a:bodyPr>
          <a:lstStyle/>
          <a:p>
            <a:pPr>
              <a:lnSpc>
                <a:spcPct val="100000"/>
              </a:lnSpc>
            </a:pPr>
            <a:r>
              <a:rPr lang="en-US" sz="3200">
                <a:cs typeface="Calibri"/>
              </a:rPr>
              <a:t>Describe an image, photograph, chart or any other graphic</a:t>
            </a:r>
            <a:endParaRPr lang="en-US"/>
          </a:p>
          <a:p>
            <a:pPr>
              <a:lnSpc>
                <a:spcPct val="100000"/>
              </a:lnSpc>
            </a:pPr>
            <a:r>
              <a:rPr lang="en-US" sz="3200">
                <a:cs typeface="Calibri"/>
              </a:rPr>
              <a:t>Helps in understanding what’s on a page</a:t>
            </a:r>
          </a:p>
          <a:p>
            <a:pPr>
              <a:lnSpc>
                <a:spcPct val="100000"/>
              </a:lnSpc>
            </a:pPr>
            <a:r>
              <a:rPr lang="en-US" sz="3200">
                <a:cs typeface="Calibri"/>
              </a:rPr>
              <a:t>Describes images that don't load on screen</a:t>
            </a:r>
          </a:p>
          <a:p>
            <a:pPr>
              <a:lnSpc>
                <a:spcPct val="100000"/>
              </a:lnSpc>
            </a:pPr>
            <a:r>
              <a:rPr lang="en-US" sz="3200">
                <a:cs typeface="Calibri"/>
              </a:rPr>
              <a:t>Alt-Text for web pages and Microsoft Office files</a:t>
            </a:r>
          </a:p>
          <a:p>
            <a:pPr>
              <a:lnSpc>
                <a:spcPct val="100000"/>
              </a:lnSpc>
            </a:pPr>
            <a:r>
              <a:rPr lang="en-US" sz="3200">
                <a:cs typeface="Calibri"/>
              </a:rPr>
              <a:t>Image captions benefit all users</a:t>
            </a:r>
          </a:p>
        </p:txBody>
      </p:sp>
    </p:spTree>
    <p:custDataLst>
      <p:tags r:id="rId1"/>
    </p:custDataLst>
    <p:extLst>
      <p:ext uri="{BB962C8B-B14F-4D97-AF65-F5344CB8AC3E}">
        <p14:creationId xmlns:p14="http://schemas.microsoft.com/office/powerpoint/2010/main" val="40509772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495244" y="2745393"/>
            <a:ext cx="9144000" cy="1155273"/>
          </a:xfrm>
        </p:spPr>
        <p:txBody>
          <a:bodyPr/>
          <a:lstStyle/>
          <a:p>
            <a:pPr rtl="0" eaLnBrk="1" latinLnBrk="0" hangingPunct="1"/>
            <a:r>
              <a:rPr lang="en-US" sz="4400" b="1" kern="1200">
                <a:solidFill>
                  <a:srgbClr val="000000"/>
                </a:solidFill>
                <a:effectLst/>
                <a:latin typeface="Calibri" panose="020F0502020204030204" pitchFamily="34" charset="0"/>
                <a:ea typeface="+mn-ea"/>
                <a:cs typeface="+mn-cs"/>
              </a:rPr>
              <a:t>Digital Access and YOU</a:t>
            </a:r>
            <a:endParaRPr lang="en-US">
              <a:effectLst/>
            </a:endParaRPr>
          </a:p>
          <a:p>
            <a:endParaRPr lang="en-US"/>
          </a:p>
        </p:txBody>
      </p:sp>
      <p:sp>
        <p:nvSpPr>
          <p:cNvPr id="2" name="TextBox 1">
            <a:extLst>
              <a:ext uri="{FF2B5EF4-FFF2-40B4-BE49-F238E27FC236}">
                <a16:creationId xmlns:a16="http://schemas.microsoft.com/office/drawing/2014/main" id="{1259F8F7-A466-4471-9B12-B42118404070}"/>
              </a:ext>
            </a:extLst>
          </p:cNvPr>
          <p:cNvSpPr txBox="1"/>
          <p:nvPr/>
        </p:nvSpPr>
        <p:spPr>
          <a:xfrm>
            <a:off x="1661652" y="3121324"/>
            <a:ext cx="8426245" cy="1077218"/>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200"/>
              <a:t>ILCCO Growing Online Learning Conference</a:t>
            </a:r>
          </a:p>
          <a:p>
            <a:pPr algn="ctr"/>
            <a:r>
              <a:rPr lang="en-US" sz="3200">
                <a:cs typeface="Calibri"/>
              </a:rPr>
              <a:t>February 21, 2019</a:t>
            </a:r>
          </a:p>
        </p:txBody>
      </p:sp>
    </p:spTree>
    <p:custDataLst>
      <p:tags r:id="rId1"/>
    </p:custDataLst>
    <p:extLst>
      <p:ext uri="{BB962C8B-B14F-4D97-AF65-F5344CB8AC3E}">
        <p14:creationId xmlns:p14="http://schemas.microsoft.com/office/powerpoint/2010/main" val="1307046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562" y="0"/>
            <a:ext cx="10515600" cy="1325563"/>
          </a:xfrm>
        </p:spPr>
        <p:txBody>
          <a:bodyPr>
            <a:normAutofit/>
          </a:bodyPr>
          <a:lstStyle/>
          <a:p>
            <a:r>
              <a:rPr lang="en-US" sz="3600"/>
              <a:t>Adding Alt-Text to documents</a:t>
            </a:r>
          </a:p>
        </p:txBody>
      </p:sp>
      <p:sp>
        <p:nvSpPr>
          <p:cNvPr id="3" name="Content Placeholder 2"/>
          <p:cNvSpPr>
            <a:spLocks noGrp="1"/>
          </p:cNvSpPr>
          <p:nvPr>
            <p:ph idx="1"/>
          </p:nvPr>
        </p:nvSpPr>
        <p:spPr>
          <a:xfrm>
            <a:off x="644562" y="999975"/>
            <a:ext cx="6300269" cy="1971824"/>
          </a:xfrm>
        </p:spPr>
        <p:txBody>
          <a:bodyPr>
            <a:normAutofit/>
          </a:bodyPr>
          <a:lstStyle/>
          <a:p>
            <a:pPr marL="0" indent="0">
              <a:buNone/>
            </a:pPr>
            <a:r>
              <a:rPr lang="en-US" sz="2400" b="1">
                <a:hlinkClick r:id="rId4"/>
              </a:rPr>
              <a:t>Alt Text – Accessible U - University of Minnesota</a:t>
            </a:r>
            <a:endParaRPr lang="en-US" sz="2400"/>
          </a:p>
          <a:p>
            <a:pPr marL="0" indent="0">
              <a:buNone/>
            </a:pPr>
            <a:r>
              <a:rPr lang="en-US" sz="2400"/>
              <a:t>Alternative text should be added to every image that conveys meaning in instructional and communications materials including LMS sites and the Office suite.</a:t>
            </a:r>
          </a:p>
          <a:p>
            <a:endParaRPr lang="en-US"/>
          </a:p>
        </p:txBody>
      </p:sp>
      <p:pic>
        <p:nvPicPr>
          <p:cNvPr id="5" name="Picture 4" descr="Fomat Picture box in Microsoft Word with the tab selected for alternate text." title="Alt-Text"/>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44831" y="1722452"/>
            <a:ext cx="4644704" cy="4498644"/>
          </a:xfrm>
          <a:prstGeom prst="rect">
            <a:avLst/>
          </a:prstGeom>
        </p:spPr>
      </p:pic>
    </p:spTree>
    <p:custDataLst>
      <p:tags r:id="rId1"/>
    </p:custDataLst>
    <p:extLst>
      <p:ext uri="{BB962C8B-B14F-4D97-AF65-F5344CB8AC3E}">
        <p14:creationId xmlns:p14="http://schemas.microsoft.com/office/powerpoint/2010/main" val="2270272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Using Colors Effectively</a:t>
            </a:r>
          </a:p>
        </p:txBody>
      </p:sp>
      <p:sp>
        <p:nvSpPr>
          <p:cNvPr id="3" name="Content Placeholder 2"/>
          <p:cNvSpPr>
            <a:spLocks noGrp="1"/>
          </p:cNvSpPr>
          <p:nvPr>
            <p:ph idx="1"/>
          </p:nvPr>
        </p:nvSpPr>
        <p:spPr/>
        <p:txBody>
          <a:bodyPr vert="horz" lIns="91440" tIns="45720" rIns="91440" bIns="45720" rtlCol="0" anchor="t">
            <a:normAutofit/>
          </a:bodyPr>
          <a:lstStyle/>
          <a:p>
            <a:pPr>
              <a:lnSpc>
                <a:spcPct val="100000"/>
              </a:lnSpc>
            </a:pPr>
            <a:r>
              <a:rPr lang="en-US" dirty="0"/>
              <a:t>4.5% of the global population experience color blindness </a:t>
            </a:r>
          </a:p>
          <a:p>
            <a:pPr lvl="1">
              <a:lnSpc>
                <a:spcPct val="100000"/>
              </a:lnSpc>
            </a:pPr>
            <a:r>
              <a:rPr lang="en-US" sz="2800" dirty="0"/>
              <a:t>1 in 12 men and 1 in 200 women</a:t>
            </a:r>
            <a:endParaRPr lang="en-US" sz="2800" dirty="0">
              <a:cs typeface="Calibri"/>
            </a:endParaRPr>
          </a:p>
          <a:p>
            <a:pPr>
              <a:lnSpc>
                <a:spcPct val="100000"/>
              </a:lnSpc>
            </a:pPr>
            <a:r>
              <a:rPr lang="en-US" sz="3200" dirty="0"/>
              <a:t>4% </a:t>
            </a:r>
            <a:r>
              <a:rPr lang="en-US" sz="3200" dirty="0" smtClean="0"/>
              <a:t>have </a:t>
            </a:r>
            <a:r>
              <a:rPr lang="en-US" sz="3200" dirty="0"/>
              <a:t>low vision (1 in 30 people)</a:t>
            </a:r>
            <a:endParaRPr lang="en-US" sz="3200" dirty="0">
              <a:cs typeface="Calibri"/>
            </a:endParaRPr>
          </a:p>
          <a:p>
            <a:pPr>
              <a:lnSpc>
                <a:spcPct val="100000"/>
              </a:lnSpc>
            </a:pPr>
            <a:r>
              <a:rPr lang="en-US" sz="3200" dirty="0"/>
              <a:t>0.6% are blind (1 in 188 people)</a:t>
            </a:r>
            <a:endParaRPr lang="en-US" sz="3200" dirty="0">
              <a:cs typeface="Calibri"/>
            </a:endParaRPr>
          </a:p>
          <a:p>
            <a:pPr>
              <a:lnSpc>
                <a:spcPct val="100000"/>
              </a:lnSpc>
            </a:pPr>
            <a:r>
              <a:rPr lang="en-US" dirty="0"/>
              <a:t>Avoid using color as the only visual mean of conveying information</a:t>
            </a:r>
            <a:endParaRPr lang="en-US" dirty="0">
              <a:cs typeface="Calibri"/>
            </a:endParaRPr>
          </a:p>
          <a:p>
            <a:pPr>
              <a:lnSpc>
                <a:spcPct val="100000"/>
              </a:lnSpc>
            </a:pPr>
            <a:r>
              <a:rPr lang="en-US" dirty="0"/>
              <a:t>Use textures instead of color to make graphs easy to understand</a:t>
            </a:r>
            <a:endParaRPr lang="en-US" dirty="0">
              <a:cs typeface="Calibri"/>
            </a:endParaRPr>
          </a:p>
          <a:p>
            <a:pPr marL="0" indent="0">
              <a:buNone/>
            </a:pPr>
            <a:endParaRPr lang="en-US" dirty="0">
              <a:cs typeface="Calibri"/>
            </a:endParaRPr>
          </a:p>
        </p:txBody>
      </p:sp>
      <p:sp>
        <p:nvSpPr>
          <p:cNvPr id="4" name="Rectangle 3"/>
          <p:cNvSpPr/>
          <p:nvPr/>
        </p:nvSpPr>
        <p:spPr>
          <a:xfrm>
            <a:off x="8647482" y="5667494"/>
            <a:ext cx="2706318" cy="400110"/>
          </a:xfrm>
          <a:prstGeom prst="rect">
            <a:avLst/>
          </a:prstGeom>
        </p:spPr>
        <p:txBody>
          <a:bodyPr wrap="none">
            <a:spAutoFit/>
          </a:bodyPr>
          <a:lstStyle/>
          <a:p>
            <a:r>
              <a:rPr lang="en-US" sz="2000" err="1">
                <a:hlinkClick r:id="rId4"/>
              </a:rPr>
              <a:t>Colour</a:t>
            </a:r>
            <a:r>
              <a:rPr lang="en-US" sz="2000">
                <a:hlinkClick r:id="rId4"/>
              </a:rPr>
              <a:t> Blind Awareness </a:t>
            </a:r>
            <a:endParaRPr lang="en-US" sz="2000"/>
          </a:p>
        </p:txBody>
      </p:sp>
    </p:spTree>
    <p:custDataLst>
      <p:tags r:id="rId1"/>
    </p:custDataLst>
    <p:extLst>
      <p:ext uri="{BB962C8B-B14F-4D97-AF65-F5344CB8AC3E}">
        <p14:creationId xmlns:p14="http://schemas.microsoft.com/office/powerpoint/2010/main" val="38423017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1706" y="5071596"/>
            <a:ext cx="10408044" cy="1325563"/>
          </a:xfrm>
        </p:spPr>
        <p:txBody>
          <a:bodyPr>
            <a:normAutofit/>
          </a:bodyPr>
          <a:lstStyle/>
          <a:p>
            <a:r>
              <a:rPr lang="en-US" sz="2800"/>
              <a:t>Examples of </a:t>
            </a:r>
            <a:br>
              <a:rPr lang="en-US" sz="2800"/>
            </a:br>
            <a:r>
              <a:rPr lang="en-US" sz="2800"/>
              <a:t>improper use </a:t>
            </a:r>
            <a:br>
              <a:rPr lang="en-US" sz="2800"/>
            </a:br>
            <a:r>
              <a:rPr lang="en-US" sz="2800"/>
              <a:t>of colors</a:t>
            </a:r>
          </a:p>
        </p:txBody>
      </p:sp>
      <p:pic>
        <p:nvPicPr>
          <p:cNvPr id="4" name="Picture 4" descr="A picture containing text, screenshot&#10;&#10;Description generated with high confidence">
            <a:extLst>
              <a:ext uri="{FF2B5EF4-FFF2-40B4-BE49-F238E27FC236}">
                <a16:creationId xmlns:a16="http://schemas.microsoft.com/office/drawing/2014/main" id="{9657AA41-EAE0-4939-A552-40FAF0E53944}"/>
              </a:ext>
            </a:extLst>
          </p:cNvPr>
          <p:cNvPicPr>
            <a:picLocks noChangeAspect="1"/>
          </p:cNvPicPr>
          <p:nvPr/>
        </p:nvPicPr>
        <p:blipFill rotWithShape="1">
          <a:blip r:embed="rId4"/>
          <a:srcRect/>
          <a:stretch/>
        </p:blipFill>
        <p:spPr>
          <a:xfrm>
            <a:off x="20" y="10"/>
            <a:ext cx="12191980" cy="6857990"/>
          </a:xfrm>
          <a:prstGeom prst="rect">
            <a:avLst/>
          </a:prstGeom>
        </p:spPr>
      </p:pic>
    </p:spTree>
    <p:custDataLst>
      <p:tags r:id="rId1"/>
    </p:custDataLst>
    <p:extLst>
      <p:ext uri="{BB962C8B-B14F-4D97-AF65-F5344CB8AC3E}">
        <p14:creationId xmlns:p14="http://schemas.microsoft.com/office/powerpoint/2010/main" val="5460233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Effective Color Resources</a:t>
            </a:r>
          </a:p>
        </p:txBody>
      </p:sp>
      <p:sp>
        <p:nvSpPr>
          <p:cNvPr id="3" name="Content Placeholder 2"/>
          <p:cNvSpPr>
            <a:spLocks noGrp="1"/>
          </p:cNvSpPr>
          <p:nvPr>
            <p:ph idx="1"/>
          </p:nvPr>
        </p:nvSpPr>
        <p:spPr>
          <a:xfrm>
            <a:off x="838200" y="1549101"/>
            <a:ext cx="10515600" cy="4627862"/>
          </a:xfrm>
        </p:spPr>
        <p:txBody>
          <a:bodyPr vert="horz" lIns="91440" tIns="45720" rIns="91440" bIns="45720" rtlCol="0" anchor="t">
            <a:noAutofit/>
          </a:bodyPr>
          <a:lstStyle/>
          <a:p>
            <a:pPr>
              <a:lnSpc>
                <a:spcPct val="100000"/>
              </a:lnSpc>
            </a:pPr>
            <a:r>
              <a:rPr lang="en-US" sz="2000">
                <a:hlinkClick r:id="rId4"/>
              </a:rPr>
              <a:t>Colour Blind Awareness</a:t>
            </a:r>
            <a:r>
              <a:rPr lang="en-US" sz="2000"/>
              <a:t/>
            </a:r>
            <a:br>
              <a:rPr lang="en-US" sz="2000"/>
            </a:br>
            <a:r>
              <a:rPr lang="en-US" sz="2000"/>
              <a:t>Provides statistics and examples of the different forms of color blindness. </a:t>
            </a:r>
          </a:p>
          <a:p>
            <a:pPr>
              <a:lnSpc>
                <a:spcPct val="100000"/>
              </a:lnSpc>
            </a:pPr>
            <a:r>
              <a:rPr lang="en-US" sz="2000">
                <a:hlinkClick r:id="rId5"/>
              </a:rPr>
              <a:t>WebAIM Color Contrast Checker</a:t>
            </a:r>
            <a:r>
              <a:rPr lang="en-US" sz="2000"/>
              <a:t/>
            </a:r>
            <a:br>
              <a:rPr lang="en-US" sz="2000"/>
            </a:br>
            <a:r>
              <a:rPr lang="en-US" sz="2000"/>
              <a:t>Enter a foreground and background color, or choose a color using the color picker and the tool will display whether you pass or fail WCAG accessibility.</a:t>
            </a:r>
            <a:endParaRPr lang="en-US" sz="2000">
              <a:cs typeface="Calibri"/>
            </a:endParaRPr>
          </a:p>
          <a:p>
            <a:pPr>
              <a:lnSpc>
                <a:spcPct val="100000"/>
              </a:lnSpc>
            </a:pPr>
            <a:r>
              <a:rPr lang="en-US" sz="2000">
                <a:hlinkClick r:id="rId6"/>
              </a:rPr>
              <a:t>The Colour Contrast Analyser (CCA)</a:t>
            </a:r>
            <a:r>
              <a:rPr lang="en-US" sz="2000"/>
              <a:t/>
            </a:r>
            <a:br>
              <a:rPr lang="en-US" sz="2000"/>
            </a:br>
            <a:r>
              <a:rPr lang="en-US" sz="2000"/>
              <a:t>Helps you determine the legibility of text and the contrast of visual elements, such as graphical controls and visual indicators. Also includes a color blindness simulator.</a:t>
            </a:r>
            <a:endParaRPr lang="en-US" sz="2000">
              <a:cs typeface="Calibri"/>
            </a:endParaRPr>
          </a:p>
          <a:p>
            <a:pPr>
              <a:lnSpc>
                <a:spcPct val="100000"/>
              </a:lnSpc>
            </a:pPr>
            <a:r>
              <a:rPr lang="en-US" sz="2000">
                <a:hlinkClick r:id="rId7"/>
              </a:rPr>
              <a:t>Let’s get color blind – Firefox browser extension </a:t>
            </a:r>
            <a:r>
              <a:rPr lang="en-US" sz="2000"/>
              <a:t/>
            </a:r>
            <a:br>
              <a:rPr lang="en-US" sz="2000"/>
            </a:br>
            <a:r>
              <a:rPr lang="en-US" sz="2000"/>
              <a:t>Simulates information a color blind person receives and/or adds a </a:t>
            </a:r>
            <a:r>
              <a:rPr lang="en-US" sz="2000" err="1"/>
              <a:t>daltonization</a:t>
            </a:r>
            <a:r>
              <a:rPr lang="en-US" sz="2000"/>
              <a:t> filter. This addon can be used for testing a website accessibility for the color blind and / or to educate (yourself) on the topic of color blindness.</a:t>
            </a:r>
            <a:endParaRPr lang="en-US" sz="2000">
              <a:cs typeface="Calibri"/>
            </a:endParaRPr>
          </a:p>
        </p:txBody>
      </p:sp>
    </p:spTree>
    <p:custDataLst>
      <p:tags r:id="rId1"/>
    </p:custDataLst>
    <p:extLst>
      <p:ext uri="{BB962C8B-B14F-4D97-AF65-F5344CB8AC3E}">
        <p14:creationId xmlns:p14="http://schemas.microsoft.com/office/powerpoint/2010/main" val="40744197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Utilize Accessibility Checkers</a:t>
            </a:r>
            <a:endParaRPr lang="en-US"/>
          </a:p>
        </p:txBody>
      </p:sp>
      <p:sp>
        <p:nvSpPr>
          <p:cNvPr id="3" name="Content Placeholder 2"/>
          <p:cNvSpPr>
            <a:spLocks noGrp="1"/>
          </p:cNvSpPr>
          <p:nvPr>
            <p:ph idx="1"/>
          </p:nvPr>
        </p:nvSpPr>
        <p:spPr>
          <a:xfrm>
            <a:off x="838200" y="1441525"/>
            <a:ext cx="10515600" cy="4735438"/>
          </a:xfrm>
        </p:spPr>
        <p:txBody>
          <a:bodyPr vert="horz" lIns="91440" tIns="45720" rIns="91440" bIns="45720" rtlCol="0" anchor="t">
            <a:noAutofit/>
          </a:bodyPr>
          <a:lstStyle/>
          <a:p>
            <a:pPr>
              <a:lnSpc>
                <a:spcPct val="100000"/>
              </a:lnSpc>
            </a:pPr>
            <a:r>
              <a:rPr lang="en-US" sz="2400" b="1"/>
              <a:t>Microsoft Office</a:t>
            </a:r>
            <a:r>
              <a:rPr lang="en-US" sz="2400" b="1">
                <a:cs typeface="Calibri"/>
              </a:rPr>
              <a:t/>
            </a:r>
            <a:br>
              <a:rPr lang="en-US" sz="2400" b="1">
                <a:cs typeface="Calibri"/>
              </a:rPr>
            </a:br>
            <a:r>
              <a:rPr lang="en-US" sz="2400"/>
              <a:t>Before sending your email message or sharing your document or spreadsheet, run </a:t>
            </a:r>
            <a:r>
              <a:rPr lang="en-US" sz="2400" b="1"/>
              <a:t>Accessibility Checker </a:t>
            </a:r>
            <a:r>
              <a:rPr lang="en-US" sz="2400"/>
              <a:t>to make sure your content is easy for people of all abilities to read and edit.</a:t>
            </a:r>
          </a:p>
          <a:p>
            <a:pPr>
              <a:lnSpc>
                <a:spcPct val="100000"/>
              </a:lnSpc>
            </a:pPr>
            <a:r>
              <a:rPr lang="en-US" sz="2400" b="1"/>
              <a:t>Blackboard Ally</a:t>
            </a:r>
            <a:r>
              <a:rPr lang="en-US" sz="2400" b="1">
                <a:cs typeface="Calibri"/>
              </a:rPr>
              <a:t/>
            </a:r>
            <a:br>
              <a:rPr lang="en-US" sz="2400" b="1">
                <a:cs typeface="Calibri"/>
              </a:rPr>
            </a:br>
            <a:r>
              <a:rPr lang="en-US" sz="2400"/>
              <a:t>Evaluates course content in Blackboard for accessibility and provides alternative formats to students (MP3, tagged PDF, </a:t>
            </a:r>
            <a:r>
              <a:rPr lang="en-US" sz="2400" err="1"/>
              <a:t>ePub</a:t>
            </a:r>
            <a:r>
              <a:rPr lang="en-US" sz="2400"/>
              <a:t>, HTML, and electronic Braille).</a:t>
            </a:r>
            <a:endParaRPr lang="en-US" sz="2400">
              <a:cs typeface="Calibri"/>
            </a:endParaRPr>
          </a:p>
          <a:p>
            <a:pPr>
              <a:lnSpc>
                <a:spcPct val="100000"/>
              </a:lnSpc>
            </a:pPr>
            <a:r>
              <a:rPr lang="en-US" sz="2400" b="1"/>
              <a:t>Accessibility tools</a:t>
            </a:r>
            <a:endParaRPr lang="en-US" sz="2400"/>
          </a:p>
          <a:p>
            <a:pPr lvl="1">
              <a:lnSpc>
                <a:spcPct val="100000"/>
              </a:lnSpc>
            </a:pPr>
            <a:r>
              <a:rPr lang="en-US"/>
              <a:t>A11Y Evaluators – WAVE, Axe, Color Contrast Analyzer, JAWS Inspect</a:t>
            </a:r>
          </a:p>
          <a:p>
            <a:pPr lvl="1">
              <a:lnSpc>
                <a:spcPct val="100000"/>
              </a:lnSpc>
            </a:pPr>
            <a:r>
              <a:rPr lang="en-US"/>
              <a:t>Simulators: </a:t>
            </a:r>
            <a:r>
              <a:rPr lang="en-US" err="1"/>
              <a:t>Colorblinding</a:t>
            </a:r>
            <a:r>
              <a:rPr lang="en-US"/>
              <a:t>, </a:t>
            </a:r>
            <a:r>
              <a:rPr lang="en-US" err="1"/>
              <a:t>WebAIM</a:t>
            </a:r>
            <a:endParaRPr lang="en-US">
              <a:cs typeface="Calibri"/>
            </a:endParaRPr>
          </a:p>
        </p:txBody>
      </p:sp>
    </p:spTree>
    <p:custDataLst>
      <p:tags r:id="rId1"/>
    </p:custDataLst>
    <p:extLst>
      <p:ext uri="{BB962C8B-B14F-4D97-AF65-F5344CB8AC3E}">
        <p14:creationId xmlns:p14="http://schemas.microsoft.com/office/powerpoint/2010/main" val="16683649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Blackboard Ally</a:t>
            </a:r>
            <a:endParaRPr lang="en-US"/>
          </a:p>
        </p:txBody>
      </p:sp>
      <p:sp>
        <p:nvSpPr>
          <p:cNvPr id="3" name="Content Placeholder 2"/>
          <p:cNvSpPr>
            <a:spLocks noGrp="1"/>
          </p:cNvSpPr>
          <p:nvPr>
            <p:ph idx="1"/>
          </p:nvPr>
        </p:nvSpPr>
        <p:spPr>
          <a:xfrm>
            <a:off x="482065" y="1546493"/>
            <a:ext cx="11264457" cy="4351338"/>
          </a:xfrm>
        </p:spPr>
        <p:txBody>
          <a:bodyPr vert="horz" lIns="91440" tIns="45720" rIns="91440" bIns="45720" rtlCol="0" anchor="t">
            <a:normAutofit/>
          </a:bodyPr>
          <a:lstStyle/>
          <a:p>
            <a:pPr marL="0" indent="0">
              <a:lnSpc>
                <a:spcPct val="100000"/>
              </a:lnSpc>
              <a:spcAft>
                <a:spcPts val="600"/>
              </a:spcAft>
              <a:buNone/>
            </a:pPr>
            <a:r>
              <a:rPr lang="en-US"/>
              <a:t>Campus wide initiative emphasizing the importance of accessibility and UDL.</a:t>
            </a:r>
          </a:p>
          <a:p>
            <a:pPr lvl="1">
              <a:lnSpc>
                <a:spcPct val="100000"/>
              </a:lnSpc>
              <a:spcAft>
                <a:spcPts val="600"/>
              </a:spcAft>
            </a:pPr>
            <a:r>
              <a:rPr lang="en-US" sz="2800"/>
              <a:t>Faculty receive feedback on the accessibility of their course content in Blackboard.</a:t>
            </a:r>
            <a:endParaRPr lang="en-US" sz="2800">
              <a:cs typeface="Calibri"/>
            </a:endParaRPr>
          </a:p>
          <a:p>
            <a:pPr lvl="1">
              <a:lnSpc>
                <a:spcPct val="100000"/>
              </a:lnSpc>
              <a:spcAft>
                <a:spcPts val="600"/>
              </a:spcAft>
            </a:pPr>
            <a:r>
              <a:rPr lang="en-US" sz="2800"/>
              <a:t>Students can leverage alternative formats such as mp3, </a:t>
            </a:r>
            <a:r>
              <a:rPr lang="en-US" sz="2800" err="1"/>
              <a:t>ePub</a:t>
            </a:r>
            <a:r>
              <a:rPr lang="en-US" sz="2800"/>
              <a:t>, HTML, tagged PDF, electronic Braille.</a:t>
            </a:r>
            <a:endParaRPr lang="en-US" sz="2800">
              <a:cs typeface="Calibri"/>
            </a:endParaRPr>
          </a:p>
          <a:p>
            <a:pPr lvl="1">
              <a:lnSpc>
                <a:spcPct val="100000"/>
              </a:lnSpc>
              <a:spcAft>
                <a:spcPts val="600"/>
              </a:spcAft>
            </a:pPr>
            <a:r>
              <a:rPr lang="en-US" sz="2800"/>
              <a:t>Spring pilot with campus wide rollout for summer and fall semesters.</a:t>
            </a:r>
            <a:endParaRPr lang="en-US" sz="2800">
              <a:cs typeface="Calibri"/>
            </a:endParaRPr>
          </a:p>
          <a:p>
            <a:pPr marL="0" indent="0">
              <a:buNone/>
            </a:pPr>
            <a:endParaRPr lang="en-US"/>
          </a:p>
        </p:txBody>
      </p:sp>
      <p:sp>
        <p:nvSpPr>
          <p:cNvPr id="4" name="TextBox 3"/>
          <p:cNvSpPr txBox="1"/>
          <p:nvPr/>
        </p:nvSpPr>
        <p:spPr>
          <a:xfrm flipH="1">
            <a:off x="3592527" y="4773995"/>
            <a:ext cx="4999617" cy="461665"/>
          </a:xfrm>
          <a:prstGeom prst="rect">
            <a:avLst/>
          </a:prstGeom>
          <a:noFill/>
        </p:spPr>
        <p:txBody>
          <a:bodyPr wrap="square" rtlCol="0">
            <a:spAutoFit/>
          </a:bodyPr>
          <a:lstStyle/>
          <a:p>
            <a:pPr algn="ctr"/>
            <a:r>
              <a:rPr lang="en-US" sz="2400">
                <a:hlinkClick r:id="rId4"/>
              </a:rPr>
              <a:t>Blackboard Ally Overview Video</a:t>
            </a:r>
            <a:endParaRPr lang="en-US" sz="2400"/>
          </a:p>
        </p:txBody>
      </p:sp>
      <p:pic>
        <p:nvPicPr>
          <p:cNvPr id="6" name="Picture 5" descr="Logo for Blackboard Ally product." title="Blackboard Ally">
            <a:extLst>
              <a:ext uri="{FF2B5EF4-FFF2-40B4-BE49-F238E27FC236}">
                <a16:creationId xmlns:a16="http://schemas.microsoft.com/office/drawing/2014/main" id="{B489CF9D-E3FA-3E4F-AB3C-6302DFAF0EB8}"/>
              </a:ext>
            </a:extLst>
          </p:cNvPr>
          <p:cNvPicPr>
            <a:picLocks noChangeAspect="1"/>
          </p:cNvPicPr>
          <p:nvPr/>
        </p:nvPicPr>
        <p:blipFill rotWithShape="1">
          <a:blip r:embed="rId5">
            <a:extLst>
              <a:ext uri="{28A0092B-C50C-407E-A947-70E740481C1C}">
                <a14:useLocalDpi xmlns:a14="http://schemas.microsoft.com/office/drawing/2010/main" val="0"/>
              </a:ext>
            </a:extLst>
          </a:blip>
          <a:srcRect t="20395" b="19772"/>
          <a:stretch/>
        </p:blipFill>
        <p:spPr>
          <a:xfrm>
            <a:off x="4700508" y="5137620"/>
            <a:ext cx="2790983" cy="1192822"/>
          </a:xfrm>
          <a:prstGeom prst="rect">
            <a:avLst/>
          </a:prstGeom>
        </p:spPr>
      </p:pic>
    </p:spTree>
    <p:custDataLst>
      <p:tags r:id="rId1"/>
    </p:custDataLst>
    <p:extLst>
      <p:ext uri="{BB962C8B-B14F-4D97-AF65-F5344CB8AC3E}">
        <p14:creationId xmlns:p14="http://schemas.microsoft.com/office/powerpoint/2010/main" val="20249428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Caption Video Files</a:t>
            </a:r>
            <a:endParaRPr lang="en-US"/>
          </a:p>
        </p:txBody>
      </p:sp>
      <p:sp>
        <p:nvSpPr>
          <p:cNvPr id="3" name="Content Placeholder 2"/>
          <p:cNvSpPr>
            <a:spLocks noGrp="1"/>
          </p:cNvSpPr>
          <p:nvPr>
            <p:ph idx="1"/>
          </p:nvPr>
        </p:nvSpPr>
        <p:spPr/>
        <p:txBody>
          <a:bodyPr/>
          <a:lstStyle/>
          <a:p>
            <a:pPr>
              <a:lnSpc>
                <a:spcPct val="100000"/>
              </a:lnSpc>
            </a:pPr>
            <a:r>
              <a:rPr lang="en-US"/>
              <a:t>Over 28 million American adults are deaf or hard of hearing</a:t>
            </a:r>
          </a:p>
          <a:p>
            <a:pPr>
              <a:lnSpc>
                <a:spcPct val="100000"/>
              </a:lnSpc>
            </a:pPr>
            <a:r>
              <a:rPr lang="en-US"/>
              <a:t>85% of Facebook videos are watched on mute</a:t>
            </a:r>
          </a:p>
          <a:p>
            <a:pPr>
              <a:lnSpc>
                <a:spcPct val="100000"/>
              </a:lnSpc>
            </a:pPr>
            <a:r>
              <a:rPr lang="en-US"/>
              <a:t>Captions improve comprehension</a:t>
            </a:r>
          </a:p>
          <a:p>
            <a:pPr>
              <a:lnSpc>
                <a:spcPct val="100000"/>
              </a:lnSpc>
            </a:pPr>
            <a:r>
              <a:rPr lang="en-US"/>
              <a:t>91% of videos with captions are watched to completion</a:t>
            </a:r>
          </a:p>
          <a:p>
            <a:pPr>
              <a:lnSpc>
                <a:spcPct val="100000"/>
              </a:lnSpc>
            </a:pPr>
            <a:r>
              <a:rPr lang="en-US"/>
              <a:t>66% of videos without captions are watched to completion</a:t>
            </a:r>
          </a:p>
          <a:p>
            <a:pPr marL="0" indent="0">
              <a:buNone/>
            </a:pPr>
            <a:endParaRPr lang="en-US"/>
          </a:p>
        </p:txBody>
      </p:sp>
      <p:sp>
        <p:nvSpPr>
          <p:cNvPr id="4" name="TextBox 3"/>
          <p:cNvSpPr txBox="1"/>
          <p:nvPr/>
        </p:nvSpPr>
        <p:spPr>
          <a:xfrm>
            <a:off x="6096000" y="5547360"/>
            <a:ext cx="5654040" cy="400110"/>
          </a:xfrm>
          <a:prstGeom prst="rect">
            <a:avLst/>
          </a:prstGeom>
          <a:noFill/>
        </p:spPr>
        <p:txBody>
          <a:bodyPr wrap="square" rtlCol="0">
            <a:spAutoFit/>
          </a:bodyPr>
          <a:lstStyle/>
          <a:p>
            <a:r>
              <a:rPr lang="en-US" sz="2000">
                <a:hlinkClick r:id="rId4"/>
              </a:rPr>
              <a:t>7 Reasons Your Videos Need Subtitles [Infographic]</a:t>
            </a:r>
            <a:endParaRPr lang="en-US" sz="2000"/>
          </a:p>
        </p:txBody>
      </p:sp>
    </p:spTree>
    <p:custDataLst>
      <p:tags r:id="rId1"/>
    </p:custDataLst>
    <p:extLst>
      <p:ext uri="{BB962C8B-B14F-4D97-AF65-F5344CB8AC3E}">
        <p14:creationId xmlns:p14="http://schemas.microsoft.com/office/powerpoint/2010/main" val="851506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27906"/>
            <a:ext cx="10515600" cy="5019040"/>
          </a:xfrm>
        </p:spPr>
        <p:txBody>
          <a:bodyPr vert="horz" lIns="91440" tIns="45720" rIns="91440" bIns="45720" rtlCol="0" anchor="t">
            <a:normAutofit/>
          </a:bodyPr>
          <a:lstStyle/>
          <a:p>
            <a:pPr marL="0" indent="0">
              <a:lnSpc>
                <a:spcPct val="100000"/>
              </a:lnSpc>
              <a:buNone/>
            </a:pPr>
            <a:r>
              <a:rPr lang="en-US" sz="2400" b="1" dirty="0">
                <a:hlinkClick r:id="rId4"/>
              </a:rPr>
              <a:t>Creating Accessible Content: Videos</a:t>
            </a:r>
            <a:r>
              <a:rPr lang="en-US" sz="2400" b="1" dirty="0">
                <a:cs typeface="Calibri"/>
                <a:hlinkClick r:id="rId5" invalidUrl="http://"/>
              </a:rPr>
              <a:t/>
            </a:r>
            <a:br>
              <a:rPr lang="en-US" sz="2400" b="1" dirty="0">
                <a:cs typeface="Calibri"/>
                <a:hlinkClick r:id="rId6" invalidUrl="http://"/>
              </a:rPr>
            </a:br>
            <a:r>
              <a:rPr lang="en-US" sz="2400" dirty="0"/>
              <a:t>Video content can be an excellent way to enrich your course, but visual and auditory disabilities can make it difficult for some students to benefit. Luckily, making videos fully accessible is both fairly straightforward and easy to find assistance with (we can help).</a:t>
            </a:r>
            <a:endParaRPr lang="en-US" sz="2400" dirty="0">
              <a:cs typeface="Calibri"/>
            </a:endParaRPr>
          </a:p>
          <a:p>
            <a:pPr marL="0" indent="0">
              <a:lnSpc>
                <a:spcPct val="100000"/>
              </a:lnSpc>
              <a:buNone/>
            </a:pPr>
            <a:r>
              <a:rPr lang="en-US" sz="2400" b="1" dirty="0">
                <a:hlinkClick r:id="rId7"/>
              </a:rPr>
              <a:t>Captioning YouTube Videos</a:t>
            </a:r>
            <a:r>
              <a:rPr lang="en-US" sz="2400" b="1" dirty="0">
                <a:cs typeface="Calibri"/>
                <a:hlinkClick r:id="rId8" invalidUrl="http://"/>
              </a:rPr>
              <a:t/>
            </a:r>
            <a:br>
              <a:rPr lang="en-US" sz="2400" b="1" dirty="0">
                <a:cs typeface="Calibri"/>
                <a:hlinkClick r:id="rId9" invalidUrl="http://"/>
              </a:rPr>
            </a:br>
            <a:r>
              <a:rPr lang="en-US" sz="2400" dirty="0"/>
              <a:t>The National Center on Disability and Access to Education provides step by step resources on captioning videos in YouTube. </a:t>
            </a:r>
            <a:endParaRPr lang="en-US" sz="2400" dirty="0">
              <a:cs typeface="Calibri"/>
            </a:endParaRPr>
          </a:p>
          <a:p>
            <a:pPr marL="0" indent="0">
              <a:lnSpc>
                <a:spcPct val="100000"/>
              </a:lnSpc>
              <a:buNone/>
            </a:pPr>
            <a:r>
              <a:rPr lang="en-US" sz="2400" b="1" dirty="0">
                <a:hlinkClick r:id="rId10"/>
              </a:rPr>
              <a:t>Captioning YouTube Videos</a:t>
            </a:r>
            <a:r>
              <a:rPr lang="en-US" sz="2400" b="1" dirty="0"/>
              <a:t> (PDF)</a:t>
            </a:r>
            <a:r>
              <a:rPr lang="en-US" sz="2400" b="1" dirty="0">
                <a:cs typeface="Calibri"/>
              </a:rPr>
              <a:t/>
            </a:r>
            <a:br>
              <a:rPr lang="en-US" sz="2400" b="1" dirty="0">
                <a:cs typeface="Calibri"/>
              </a:rPr>
            </a:br>
            <a:r>
              <a:rPr lang="en-US" sz="2400" dirty="0"/>
              <a:t>One Page PDF guide from the National Center on Disability and Access to Education.</a:t>
            </a:r>
            <a:endParaRPr lang="en-US" sz="2400" dirty="0">
              <a:cs typeface="Calibri"/>
            </a:endParaRPr>
          </a:p>
          <a:p>
            <a:pPr marL="0" indent="0">
              <a:lnSpc>
                <a:spcPct val="100000"/>
              </a:lnSpc>
              <a:buNone/>
            </a:pPr>
            <a:r>
              <a:rPr lang="en-US" sz="2400" b="1" dirty="0">
                <a:hlinkClick r:id="rId11"/>
              </a:rPr>
              <a:t>How to Caption YouTube Videos </a:t>
            </a:r>
            <a:r>
              <a:rPr lang="en-US" sz="2400" dirty="0"/>
              <a:t>– Video walkthrough</a:t>
            </a:r>
            <a:endParaRPr lang="en-US" dirty="0">
              <a:cs typeface="Calibri"/>
            </a:endParaRPr>
          </a:p>
        </p:txBody>
      </p:sp>
      <p:sp>
        <p:nvSpPr>
          <p:cNvPr id="4" name="Title 3"/>
          <p:cNvSpPr>
            <a:spLocks noGrp="1"/>
          </p:cNvSpPr>
          <p:nvPr>
            <p:ph type="title"/>
          </p:nvPr>
        </p:nvSpPr>
        <p:spPr/>
        <p:txBody>
          <a:bodyPr/>
          <a:lstStyle/>
          <a:p>
            <a:pPr rtl="0" eaLnBrk="1" latinLnBrk="0" hangingPunct="1"/>
            <a:r>
              <a:rPr lang="en-US" sz="3600" b="1" kern="1200">
                <a:solidFill>
                  <a:srgbClr val="000000"/>
                </a:solidFill>
                <a:effectLst/>
                <a:latin typeface="Calibri" panose="020F0502020204030204" pitchFamily="34" charset="0"/>
                <a:ea typeface="+mn-ea"/>
                <a:cs typeface="+mn-cs"/>
              </a:rPr>
              <a:t>Video Caption Resources</a:t>
            </a:r>
            <a:endParaRPr lang="en-US">
              <a:effectLst/>
            </a:endParaRPr>
          </a:p>
          <a:p>
            <a:endParaRPr lang="en-US"/>
          </a:p>
        </p:txBody>
      </p:sp>
    </p:spTree>
    <p:custDataLst>
      <p:tags r:id="rId1"/>
    </p:custDataLst>
    <p:extLst>
      <p:ext uri="{BB962C8B-B14F-4D97-AF65-F5344CB8AC3E}">
        <p14:creationId xmlns:p14="http://schemas.microsoft.com/office/powerpoint/2010/main" val="39131814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0322" y="1830161"/>
            <a:ext cx="10515600" cy="2935827"/>
          </a:xfrm>
        </p:spPr>
        <p:txBody>
          <a:bodyPr>
            <a:normAutofit/>
          </a:bodyPr>
          <a:lstStyle/>
          <a:p>
            <a:r>
              <a:rPr lang="en-US"/>
              <a:t>Video</a:t>
            </a:r>
            <a:r>
              <a:rPr lang="en-US">
                <a:cs typeface="Calibri Light"/>
              </a:rPr>
              <a:t/>
            </a:r>
            <a:br>
              <a:rPr lang="en-US">
                <a:cs typeface="Calibri Light"/>
              </a:rPr>
            </a:br>
            <a:r>
              <a:rPr lang="en-US">
                <a:hlinkClick r:id="" action="ppaction://noaction"/>
              </a:rPr>
              <a:t>Online Accessibility - </a:t>
            </a:r>
            <a:r>
              <a:rPr lang="en-US">
                <a:ea typeface="+mj-lt"/>
                <a:cs typeface="+mj-lt"/>
              </a:rPr>
              <a:t/>
            </a:r>
            <a:br>
              <a:rPr lang="en-US">
                <a:ea typeface="+mj-lt"/>
                <a:cs typeface="+mj-lt"/>
              </a:rPr>
            </a:br>
            <a:r>
              <a:rPr lang="en-US">
                <a:hlinkClick r:id="rId3"/>
              </a:rPr>
              <a:t>How to Help All Your Students Out of the Classroom </a:t>
            </a:r>
            <a:endParaRPr lang="en-US">
              <a:cs typeface="Calibri Light" panose="020F0302020204030204"/>
            </a:endParaRPr>
          </a:p>
        </p:txBody>
      </p:sp>
    </p:spTree>
    <p:custDataLst>
      <p:tags r:id="rId1"/>
    </p:custDataLst>
    <p:extLst>
      <p:ext uri="{BB962C8B-B14F-4D97-AF65-F5344CB8AC3E}">
        <p14:creationId xmlns:p14="http://schemas.microsoft.com/office/powerpoint/2010/main" val="9735625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r>
              <a:rPr lang="en-US"/>
              <a:t>Conference Archives</a:t>
            </a:r>
          </a:p>
        </p:txBody>
      </p:sp>
      <p:pic>
        <p:nvPicPr>
          <p:cNvPr id="5" name="Picture 4" descr="Conference Title: Growing Online Learn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72401" y="381001"/>
            <a:ext cx="2481263" cy="2087269"/>
          </a:xfrm>
          <a:prstGeom prst="rect">
            <a:avLst/>
          </a:prstGeom>
        </p:spPr>
      </p:pic>
      <p:sp>
        <p:nvSpPr>
          <p:cNvPr id="138243" name="Rectangle 3"/>
          <p:cNvSpPr>
            <a:spLocks noGrp="1" noChangeArrowheads="1"/>
          </p:cNvSpPr>
          <p:nvPr>
            <p:ph idx="1"/>
          </p:nvPr>
        </p:nvSpPr>
        <p:spPr>
          <a:xfrm>
            <a:off x="2152650" y="2679406"/>
            <a:ext cx="7886700" cy="3264195"/>
          </a:xfrm>
        </p:spPr>
        <p:txBody>
          <a:bodyPr/>
          <a:lstStyle/>
          <a:p>
            <a:pPr marL="0" indent="0" algn="ctr">
              <a:spcBef>
                <a:spcPts val="0"/>
              </a:spcBef>
              <a:spcAft>
                <a:spcPts val="1200"/>
              </a:spcAft>
              <a:buNone/>
            </a:pPr>
            <a:r>
              <a:rPr lang="en-US" sz="2400" b="1" dirty="0"/>
              <a:t>Recordings of these presentations will be available at:</a:t>
            </a:r>
          </a:p>
          <a:p>
            <a:pPr marL="0" indent="3175" algn="ctr">
              <a:spcBef>
                <a:spcPts val="0"/>
              </a:spcBef>
              <a:spcAft>
                <a:spcPts val="1200"/>
              </a:spcAft>
              <a:buNone/>
            </a:pPr>
            <a:r>
              <a:rPr lang="en-US" dirty="0" smtClean="0">
                <a:hlinkClick r:id="rId4"/>
              </a:rPr>
              <a:t>ILCCO Website</a:t>
            </a:r>
            <a:endParaRPr lang="en-US" dirty="0"/>
          </a:p>
          <a:p>
            <a:pPr marL="0" indent="3175" algn="ctr">
              <a:spcBef>
                <a:spcPts val="0"/>
              </a:spcBef>
              <a:spcAft>
                <a:spcPts val="1200"/>
              </a:spcAft>
              <a:buNone/>
            </a:pPr>
            <a:r>
              <a:rPr lang="en-US" dirty="0"/>
              <a:t>under Resources &amp; Events</a:t>
            </a:r>
          </a:p>
          <a:p>
            <a:pPr marL="0" indent="3175" algn="ctr">
              <a:spcBef>
                <a:spcPts val="0"/>
              </a:spcBef>
              <a:spcAft>
                <a:spcPts val="1200"/>
              </a:spcAft>
              <a:buNone/>
            </a:pPr>
            <a:endParaRPr lang="en-US" dirty="0"/>
          </a:p>
          <a:p>
            <a:pPr marL="0" indent="3175" algn="ctr">
              <a:spcBef>
                <a:spcPts val="0"/>
              </a:spcBef>
              <a:spcAft>
                <a:spcPts val="1200"/>
              </a:spcAft>
              <a:buNone/>
            </a:pPr>
            <a:r>
              <a:rPr lang="en-US" sz="2400" dirty="0"/>
              <a:t>For more information about ILCCO:</a:t>
            </a:r>
          </a:p>
          <a:p>
            <a:pPr marL="0" indent="3175" algn="ctr">
              <a:spcBef>
                <a:spcPts val="0"/>
              </a:spcBef>
              <a:spcAft>
                <a:spcPts val="1200"/>
              </a:spcAft>
              <a:buNone/>
            </a:pPr>
            <a:r>
              <a:rPr lang="en-US" sz="2400" dirty="0">
                <a:hlinkClick r:id="rId5"/>
              </a:rPr>
              <a:t>jeff.newell@illinois.gov</a:t>
            </a:r>
            <a:r>
              <a:rPr lang="en-US" sz="2400" dirty="0"/>
              <a:t> </a:t>
            </a:r>
          </a:p>
        </p:txBody>
      </p:sp>
      <p:pic>
        <p:nvPicPr>
          <p:cNvPr id="4" name="Picture 3" descr="Decorative"/>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802932" y="5867401"/>
            <a:ext cx="1447800" cy="647167"/>
          </a:xfrm>
          <a:prstGeom prst="rect">
            <a:avLst/>
          </a:prstGeom>
        </p:spPr>
      </p:pic>
    </p:spTree>
    <p:custDataLst>
      <p:tags r:id="rId1"/>
    </p:custDataLst>
    <p:extLst>
      <p:ext uri="{BB962C8B-B14F-4D97-AF65-F5344CB8AC3E}">
        <p14:creationId xmlns:p14="http://schemas.microsoft.com/office/powerpoint/2010/main" val="3222658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9C728-9FDD-4E49-B816-20F2F7B9144D}"/>
              </a:ext>
            </a:extLst>
          </p:cNvPr>
          <p:cNvSpPr>
            <a:spLocks noGrp="1"/>
          </p:cNvSpPr>
          <p:nvPr>
            <p:ph type="title"/>
          </p:nvPr>
        </p:nvSpPr>
        <p:spPr/>
        <p:txBody>
          <a:bodyPr/>
          <a:lstStyle/>
          <a:p>
            <a:r>
              <a:rPr lang="en-US" b="1">
                <a:cs typeface="Calibri Light"/>
              </a:rPr>
              <a:t>Learning Technologies</a:t>
            </a:r>
            <a:endParaRPr lang="en-US" b="1"/>
          </a:p>
        </p:txBody>
      </p:sp>
      <p:sp>
        <p:nvSpPr>
          <p:cNvPr id="3" name="Content Placeholder 2">
            <a:extLst>
              <a:ext uri="{FF2B5EF4-FFF2-40B4-BE49-F238E27FC236}">
                <a16:creationId xmlns:a16="http://schemas.microsoft.com/office/drawing/2014/main" id="{E3AED4A9-5239-4C1D-99FE-7B22C19B0F98}"/>
              </a:ext>
            </a:extLst>
          </p:cNvPr>
          <p:cNvSpPr>
            <a:spLocks noGrp="1"/>
          </p:cNvSpPr>
          <p:nvPr>
            <p:ph idx="1"/>
          </p:nvPr>
        </p:nvSpPr>
        <p:spPr>
          <a:xfrm>
            <a:off x="838200" y="1437437"/>
            <a:ext cx="10515600" cy="4739526"/>
          </a:xfrm>
        </p:spPr>
        <p:txBody>
          <a:bodyPr vert="horz" lIns="91440" tIns="45720" rIns="91440" bIns="45720" rtlCol="0" anchor="t">
            <a:normAutofit/>
          </a:bodyPr>
          <a:lstStyle/>
          <a:p>
            <a:r>
              <a:rPr lang="en-US" sz="3200">
                <a:cs typeface="Calibri"/>
              </a:rPr>
              <a:t>Remediation </a:t>
            </a:r>
          </a:p>
          <a:p>
            <a:r>
              <a:rPr lang="en-US" sz="3200">
                <a:cs typeface="Calibri"/>
              </a:rPr>
              <a:t>Blackboard Ally </a:t>
            </a:r>
          </a:p>
          <a:p>
            <a:r>
              <a:rPr lang="en-US" sz="3200">
                <a:cs typeface="Calibri"/>
              </a:rPr>
              <a:t>General course and content questions</a:t>
            </a:r>
          </a:p>
          <a:p>
            <a:r>
              <a:rPr lang="en-US" sz="3200">
                <a:cs typeface="Calibri"/>
              </a:rPr>
              <a:t>UDL Consulting</a:t>
            </a:r>
          </a:p>
          <a:p>
            <a:r>
              <a:rPr lang="en-US" sz="3200">
                <a:cs typeface="Calibri"/>
              </a:rPr>
              <a:t>Course and content review (Let US take a look!!) </a:t>
            </a:r>
          </a:p>
          <a:p>
            <a:r>
              <a:rPr lang="en-US" sz="3200">
                <a:cs typeface="Calibri"/>
              </a:rPr>
              <a:t>Vetting/inclusive technology selection/identification </a:t>
            </a:r>
          </a:p>
          <a:p>
            <a:r>
              <a:rPr lang="en-US" sz="3200">
                <a:cs typeface="Calibri"/>
              </a:rPr>
              <a:t>Blackboard accommodations </a:t>
            </a:r>
          </a:p>
          <a:p>
            <a:r>
              <a:rPr lang="en-US" sz="3200">
                <a:cs typeface="Calibri"/>
              </a:rPr>
              <a:t>Recommended technology</a:t>
            </a:r>
            <a:endParaRPr lang="en-US" sz="3200"/>
          </a:p>
        </p:txBody>
      </p:sp>
    </p:spTree>
    <p:custDataLst>
      <p:tags r:id="rId1"/>
    </p:custDataLst>
    <p:extLst>
      <p:ext uri="{BB962C8B-B14F-4D97-AF65-F5344CB8AC3E}">
        <p14:creationId xmlns:p14="http://schemas.microsoft.com/office/powerpoint/2010/main" val="35116459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Accessibility is a Social Justice Issue</a:t>
            </a:r>
            <a:endParaRPr lang="en-US"/>
          </a:p>
        </p:txBody>
      </p:sp>
      <p:sp>
        <p:nvSpPr>
          <p:cNvPr id="3" name="Content Placeholder 2"/>
          <p:cNvSpPr>
            <a:spLocks noGrp="1"/>
          </p:cNvSpPr>
          <p:nvPr>
            <p:ph idx="1"/>
          </p:nvPr>
        </p:nvSpPr>
        <p:spPr>
          <a:xfrm>
            <a:off x="838200" y="1690688"/>
            <a:ext cx="10515600" cy="4351338"/>
          </a:xfrm>
        </p:spPr>
        <p:txBody>
          <a:bodyPr/>
          <a:lstStyle/>
          <a:p>
            <a:pPr>
              <a:lnSpc>
                <a:spcPct val="100000"/>
              </a:lnSpc>
            </a:pPr>
            <a:r>
              <a:rPr lang="en-US"/>
              <a:t>Students with disabilities historically excluded from society as well as higher learning</a:t>
            </a:r>
          </a:p>
          <a:p>
            <a:pPr>
              <a:lnSpc>
                <a:spcPct val="100000"/>
              </a:lnSpc>
            </a:pPr>
            <a:r>
              <a:rPr lang="en-US"/>
              <a:t>Reduces stigmatization of difference</a:t>
            </a:r>
          </a:p>
          <a:p>
            <a:pPr>
              <a:lnSpc>
                <a:spcPct val="100000"/>
              </a:lnSpc>
            </a:pPr>
            <a:r>
              <a:rPr lang="en-US"/>
              <a:t>Disability is diversity</a:t>
            </a:r>
          </a:p>
          <a:p>
            <a:pPr>
              <a:lnSpc>
                <a:spcPct val="100000"/>
              </a:lnSpc>
            </a:pPr>
            <a:r>
              <a:rPr lang="en-US"/>
              <a:t>Accessibility is inclusion</a:t>
            </a:r>
          </a:p>
          <a:p>
            <a:endParaRPr lang="en-US"/>
          </a:p>
        </p:txBody>
      </p:sp>
    </p:spTree>
    <p:custDataLst>
      <p:tags r:id="rId1"/>
    </p:custDataLst>
    <p:extLst>
      <p:ext uri="{BB962C8B-B14F-4D97-AF65-F5344CB8AC3E}">
        <p14:creationId xmlns:p14="http://schemas.microsoft.com/office/powerpoint/2010/main" val="397084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Contributions to Student Success</a:t>
            </a:r>
            <a:endParaRPr lang="en-US"/>
          </a:p>
        </p:txBody>
      </p:sp>
      <p:sp>
        <p:nvSpPr>
          <p:cNvPr id="3" name="Content Placeholder 2"/>
          <p:cNvSpPr>
            <a:spLocks noGrp="1"/>
          </p:cNvSpPr>
          <p:nvPr>
            <p:ph idx="1"/>
          </p:nvPr>
        </p:nvSpPr>
        <p:spPr/>
        <p:txBody>
          <a:bodyPr/>
          <a:lstStyle/>
          <a:p>
            <a:pPr>
              <a:lnSpc>
                <a:spcPct val="100000"/>
              </a:lnSpc>
            </a:pPr>
            <a:r>
              <a:rPr lang="en-US" b="1"/>
              <a:t>All</a:t>
            </a:r>
            <a:r>
              <a:rPr lang="en-US"/>
              <a:t> students receive content that leads to course success</a:t>
            </a:r>
          </a:p>
          <a:p>
            <a:pPr>
              <a:lnSpc>
                <a:spcPct val="100000"/>
              </a:lnSpc>
            </a:pPr>
            <a:r>
              <a:rPr lang="en-US"/>
              <a:t>Adapts to learning preferences and knowledge acquisition</a:t>
            </a:r>
          </a:p>
          <a:p>
            <a:pPr lvl="1">
              <a:lnSpc>
                <a:spcPct val="100000"/>
              </a:lnSpc>
              <a:spcBef>
                <a:spcPts val="1000"/>
              </a:spcBef>
            </a:pPr>
            <a:r>
              <a:rPr lang="en-US" sz="2800"/>
              <a:t>Universal Design of Learning</a:t>
            </a:r>
          </a:p>
          <a:p>
            <a:pPr lvl="1">
              <a:lnSpc>
                <a:spcPct val="100000"/>
              </a:lnSpc>
              <a:spcBef>
                <a:spcPts val="1000"/>
              </a:spcBef>
            </a:pPr>
            <a:r>
              <a:rPr lang="en-US" sz="2800"/>
              <a:t>Multimodality </a:t>
            </a:r>
          </a:p>
          <a:p>
            <a:pPr lvl="2">
              <a:lnSpc>
                <a:spcPct val="100000"/>
              </a:lnSpc>
              <a:spcBef>
                <a:spcPts val="1000"/>
              </a:spcBef>
            </a:pPr>
            <a:r>
              <a:rPr lang="en-US" sz="2800"/>
              <a:t>Visual vs. reading/writing vs. auditory vs. kinesthetic, etc. </a:t>
            </a:r>
          </a:p>
          <a:p>
            <a:pPr>
              <a:lnSpc>
                <a:spcPct val="100000"/>
              </a:lnSpc>
            </a:pPr>
            <a:r>
              <a:rPr lang="en-US"/>
              <a:t>ELA student comprehension</a:t>
            </a:r>
          </a:p>
          <a:p>
            <a:endParaRPr lang="en-US"/>
          </a:p>
        </p:txBody>
      </p:sp>
    </p:spTree>
    <p:custDataLst>
      <p:tags r:id="rId1"/>
    </p:custDataLst>
    <p:extLst>
      <p:ext uri="{BB962C8B-B14F-4D97-AF65-F5344CB8AC3E}">
        <p14:creationId xmlns:p14="http://schemas.microsoft.com/office/powerpoint/2010/main" val="31909835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Improving Content Availability</a:t>
            </a:r>
            <a:endParaRPr lang="en-US"/>
          </a:p>
        </p:txBody>
      </p:sp>
      <p:sp>
        <p:nvSpPr>
          <p:cNvPr id="3" name="Content Placeholder 2"/>
          <p:cNvSpPr>
            <a:spLocks noGrp="1"/>
          </p:cNvSpPr>
          <p:nvPr>
            <p:ph idx="1"/>
          </p:nvPr>
        </p:nvSpPr>
        <p:spPr>
          <a:xfrm>
            <a:off x="838200" y="1483744"/>
            <a:ext cx="10515600" cy="4693220"/>
          </a:xfrm>
        </p:spPr>
        <p:txBody>
          <a:bodyPr vert="horz" lIns="91440" tIns="45720" rIns="91440" bIns="45720" rtlCol="0" anchor="t">
            <a:normAutofit fontScale="92500" lnSpcReduction="20000"/>
          </a:bodyPr>
          <a:lstStyle/>
          <a:p>
            <a:pPr>
              <a:lnSpc>
                <a:spcPct val="110000"/>
              </a:lnSpc>
            </a:pPr>
            <a:r>
              <a:rPr lang="en-US"/>
              <a:t>The impact of responsive design </a:t>
            </a:r>
          </a:p>
          <a:p>
            <a:pPr>
              <a:lnSpc>
                <a:spcPct val="110000"/>
              </a:lnSpc>
            </a:pPr>
            <a:r>
              <a:rPr lang="en-US"/>
              <a:t>Adapts to all devices </a:t>
            </a:r>
          </a:p>
          <a:p>
            <a:pPr lvl="1">
              <a:lnSpc>
                <a:spcPct val="110000"/>
              </a:lnSpc>
            </a:pPr>
            <a:r>
              <a:rPr lang="en-US" sz="2800"/>
              <a:t>Desktop computers</a:t>
            </a:r>
          </a:p>
          <a:p>
            <a:pPr lvl="1">
              <a:lnSpc>
                <a:spcPct val="110000"/>
              </a:lnSpc>
            </a:pPr>
            <a:r>
              <a:rPr lang="en-US" sz="2800"/>
              <a:t>Laptops</a:t>
            </a:r>
          </a:p>
          <a:p>
            <a:pPr lvl="1">
              <a:lnSpc>
                <a:spcPct val="110000"/>
              </a:lnSpc>
            </a:pPr>
            <a:r>
              <a:rPr lang="en-US" sz="2800"/>
              <a:t>Tablets</a:t>
            </a:r>
          </a:p>
          <a:p>
            <a:pPr lvl="1">
              <a:lnSpc>
                <a:spcPct val="110000"/>
              </a:lnSpc>
            </a:pPr>
            <a:r>
              <a:rPr lang="en-US" sz="2800"/>
              <a:t>Phones</a:t>
            </a:r>
          </a:p>
          <a:p>
            <a:pPr lvl="1">
              <a:lnSpc>
                <a:spcPct val="110000"/>
              </a:lnSpc>
            </a:pPr>
            <a:r>
              <a:rPr lang="en-US" sz="2800"/>
              <a:t>Assistive technology</a:t>
            </a:r>
          </a:p>
          <a:p>
            <a:pPr>
              <a:lnSpc>
                <a:spcPct val="110000"/>
              </a:lnSpc>
            </a:pPr>
            <a:r>
              <a:rPr lang="en-US"/>
              <a:t>Goes along with students to where and how students learn best </a:t>
            </a:r>
          </a:p>
          <a:p>
            <a:pPr lvl="1">
              <a:lnSpc>
                <a:spcPct val="110000"/>
              </a:lnSpc>
            </a:pPr>
            <a:r>
              <a:rPr lang="en-US" sz="2800"/>
              <a:t>85% Facebook videos watched without sound </a:t>
            </a:r>
          </a:p>
          <a:p>
            <a:pPr>
              <a:lnSpc>
                <a:spcPct val="110000"/>
              </a:lnSpc>
            </a:pPr>
            <a:r>
              <a:rPr lang="en-US"/>
              <a:t>Usage of multiple devices</a:t>
            </a:r>
            <a:endParaRPr lang="en-US">
              <a:cs typeface="Calibri"/>
            </a:endParaRPr>
          </a:p>
          <a:p>
            <a:endParaRPr lang="en-US"/>
          </a:p>
        </p:txBody>
      </p:sp>
    </p:spTree>
    <p:custDataLst>
      <p:tags r:id="rId1"/>
    </p:custDataLst>
    <p:extLst>
      <p:ext uri="{BB962C8B-B14F-4D97-AF65-F5344CB8AC3E}">
        <p14:creationId xmlns:p14="http://schemas.microsoft.com/office/powerpoint/2010/main" val="27786469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Accessibility vs. Accommodations</a:t>
            </a:r>
            <a:endParaRPr lang="en-US" dirty="0"/>
          </a:p>
        </p:txBody>
      </p:sp>
      <p:sp>
        <p:nvSpPr>
          <p:cNvPr id="3" name="Content Placeholder 2"/>
          <p:cNvSpPr>
            <a:spLocks noGrp="1"/>
          </p:cNvSpPr>
          <p:nvPr>
            <p:ph idx="1"/>
          </p:nvPr>
        </p:nvSpPr>
        <p:spPr>
          <a:xfrm>
            <a:off x="838200" y="1825625"/>
            <a:ext cx="10988040" cy="4351338"/>
          </a:xfrm>
        </p:spPr>
        <p:txBody>
          <a:bodyPr/>
          <a:lstStyle/>
          <a:p>
            <a:pPr>
              <a:lnSpc>
                <a:spcPct val="100000"/>
              </a:lnSpc>
            </a:pPr>
            <a:r>
              <a:rPr lang="en-US" dirty="0"/>
              <a:t>Proactive instead of reactive </a:t>
            </a:r>
          </a:p>
          <a:p>
            <a:pPr>
              <a:lnSpc>
                <a:spcPct val="100000"/>
              </a:lnSpc>
            </a:pPr>
            <a:r>
              <a:rPr lang="en-US" dirty="0"/>
              <a:t>Inclusive rather than compliant </a:t>
            </a:r>
          </a:p>
          <a:p>
            <a:pPr>
              <a:lnSpc>
                <a:spcPct val="100000"/>
              </a:lnSpc>
            </a:pPr>
            <a:r>
              <a:rPr lang="en-US" dirty="0"/>
              <a:t>Serve populations instead of individuals </a:t>
            </a:r>
          </a:p>
          <a:p>
            <a:pPr>
              <a:lnSpc>
                <a:spcPct val="100000"/>
              </a:lnSpc>
            </a:pPr>
            <a:r>
              <a:rPr lang="en-US" dirty="0"/>
              <a:t>Assists in streamlining student work flows  </a:t>
            </a:r>
          </a:p>
          <a:p>
            <a:pPr lvl="1">
              <a:lnSpc>
                <a:spcPct val="100000"/>
              </a:lnSpc>
              <a:spcBef>
                <a:spcPts val="1000"/>
              </a:spcBef>
            </a:pPr>
            <a:r>
              <a:rPr lang="en-US" sz="2800" dirty="0"/>
              <a:t>Reduces the wait time for converted formats </a:t>
            </a:r>
          </a:p>
          <a:p>
            <a:endParaRPr lang="ar" u="sng" dirty="0"/>
          </a:p>
          <a:p>
            <a:pPr marL="0" indent="0" algn="r">
              <a:buNone/>
            </a:pPr>
            <a:r>
              <a:rPr lang="en-US" sz="2000" u="sng" dirty="0">
                <a:solidFill>
                  <a:srgbClr val="0070C0"/>
                </a:solidFill>
                <a:hlinkClick r:id="rId4"/>
              </a:rPr>
              <a:t>Resource: Dos and </a:t>
            </a:r>
            <a:r>
              <a:rPr lang="en-US" sz="2000" u="sng" dirty="0" err="1">
                <a:solidFill>
                  <a:srgbClr val="0070C0"/>
                </a:solidFill>
                <a:hlinkClick r:id="rId4"/>
              </a:rPr>
              <a:t>dont’s</a:t>
            </a:r>
            <a:r>
              <a:rPr lang="en-US" sz="2000" u="sng" dirty="0">
                <a:solidFill>
                  <a:srgbClr val="0070C0"/>
                </a:solidFill>
                <a:hlinkClick r:id="rId4"/>
              </a:rPr>
              <a:t> on designing for accessibility</a:t>
            </a:r>
            <a:endParaRPr lang="en-US" sz="2000" u="sng" dirty="0">
              <a:solidFill>
                <a:srgbClr val="0070C0"/>
              </a:solidFill>
            </a:endParaRPr>
          </a:p>
          <a:p>
            <a:endParaRPr lang="en-US" dirty="0"/>
          </a:p>
        </p:txBody>
      </p:sp>
      <p:sp>
        <p:nvSpPr>
          <p:cNvPr id="4" name="TextBox 3"/>
          <p:cNvSpPr txBox="1"/>
          <p:nvPr/>
        </p:nvSpPr>
        <p:spPr>
          <a:xfrm>
            <a:off x="4734449" y="5516880"/>
            <a:ext cx="7178055" cy="400110"/>
          </a:xfrm>
          <a:prstGeom prst="rect">
            <a:avLst/>
          </a:prstGeom>
          <a:noFill/>
        </p:spPr>
        <p:txBody>
          <a:bodyPr wrap="none" rtlCol="0">
            <a:spAutoFit/>
          </a:bodyPr>
          <a:lstStyle/>
          <a:p>
            <a:r>
              <a:rPr lang="en-US" sz="2000" dirty="0" smtClean="0">
                <a:hlinkClick r:id="rId5"/>
              </a:rPr>
              <a:t>Video - The </a:t>
            </a:r>
            <a:r>
              <a:rPr lang="en-US" sz="2000" dirty="0">
                <a:hlinkClick r:id="rId5"/>
              </a:rPr>
              <a:t>Importance of Accessible Materials in Higher Education</a:t>
            </a:r>
            <a:endParaRPr lang="en-US" sz="2000" dirty="0"/>
          </a:p>
        </p:txBody>
      </p:sp>
    </p:spTree>
    <p:custDataLst>
      <p:tags r:id="rId1"/>
    </p:custDataLst>
    <p:extLst>
      <p:ext uri="{BB962C8B-B14F-4D97-AF65-F5344CB8AC3E}">
        <p14:creationId xmlns:p14="http://schemas.microsoft.com/office/powerpoint/2010/main" val="30591394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Accessible Content Starting Points</a:t>
            </a:r>
          </a:p>
        </p:txBody>
      </p:sp>
      <p:sp>
        <p:nvSpPr>
          <p:cNvPr id="3" name="Content Placeholder 2"/>
          <p:cNvSpPr>
            <a:spLocks noGrp="1"/>
          </p:cNvSpPr>
          <p:nvPr>
            <p:ph idx="1"/>
          </p:nvPr>
        </p:nvSpPr>
        <p:spPr>
          <a:xfrm>
            <a:off x="838200" y="1581374"/>
            <a:ext cx="10515600" cy="4460652"/>
          </a:xfrm>
        </p:spPr>
        <p:txBody>
          <a:bodyPr vert="horz" lIns="91440" tIns="45720" rIns="91440" bIns="45720" rtlCol="0" anchor="t">
            <a:normAutofit/>
          </a:bodyPr>
          <a:lstStyle/>
          <a:p>
            <a:pPr>
              <a:lnSpc>
                <a:spcPct val="100000"/>
              </a:lnSpc>
            </a:pPr>
            <a:r>
              <a:rPr lang="en-US"/>
              <a:t>Use Native File Formats (</a:t>
            </a:r>
            <a:r>
              <a:rPr lang="en-US" err="1"/>
              <a:t>docx</a:t>
            </a:r>
            <a:r>
              <a:rPr lang="en-US"/>
              <a:t>, </a:t>
            </a:r>
            <a:r>
              <a:rPr lang="en-US" err="1"/>
              <a:t>pptx</a:t>
            </a:r>
            <a:r>
              <a:rPr lang="en-US"/>
              <a:t>, </a:t>
            </a:r>
            <a:r>
              <a:rPr lang="en-US" err="1"/>
              <a:t>etc</a:t>
            </a:r>
            <a:r>
              <a:rPr lang="en-US"/>
              <a:t>) </a:t>
            </a:r>
            <a:r>
              <a:rPr lang="en-US" strike="sngStrike">
                <a:solidFill>
                  <a:srgbClr val="C00000"/>
                </a:solidFill>
              </a:rPr>
              <a:t>pdf</a:t>
            </a:r>
          </a:p>
          <a:p>
            <a:pPr>
              <a:lnSpc>
                <a:spcPct val="100000"/>
              </a:lnSpc>
            </a:pPr>
            <a:r>
              <a:rPr lang="en-US"/>
              <a:t>Define Headings and Styles</a:t>
            </a:r>
            <a:endParaRPr lang="en-US">
              <a:cs typeface="Calibri"/>
            </a:endParaRPr>
          </a:p>
          <a:p>
            <a:pPr>
              <a:lnSpc>
                <a:spcPct val="100000"/>
              </a:lnSpc>
            </a:pPr>
            <a:r>
              <a:rPr lang="en-US"/>
              <a:t>Design for Readability</a:t>
            </a:r>
            <a:endParaRPr lang="en-US">
              <a:cs typeface="Calibri"/>
            </a:endParaRPr>
          </a:p>
          <a:p>
            <a:pPr>
              <a:lnSpc>
                <a:spcPct val="100000"/>
              </a:lnSpc>
            </a:pPr>
            <a:r>
              <a:rPr lang="en-US"/>
              <a:t>Create Descriptive Links</a:t>
            </a:r>
            <a:endParaRPr lang="en-US">
              <a:cs typeface="Calibri"/>
            </a:endParaRPr>
          </a:p>
          <a:p>
            <a:pPr>
              <a:lnSpc>
                <a:spcPct val="100000"/>
              </a:lnSpc>
            </a:pPr>
            <a:r>
              <a:rPr lang="en-US"/>
              <a:t>Provide Alternate Text</a:t>
            </a:r>
            <a:endParaRPr lang="en-US">
              <a:cs typeface="Calibri"/>
            </a:endParaRPr>
          </a:p>
          <a:p>
            <a:pPr>
              <a:lnSpc>
                <a:spcPct val="100000"/>
              </a:lnSpc>
            </a:pPr>
            <a:r>
              <a:rPr lang="en-US"/>
              <a:t>Use Colors Effectively</a:t>
            </a:r>
            <a:endParaRPr lang="en-US">
              <a:cs typeface="Calibri"/>
            </a:endParaRPr>
          </a:p>
          <a:p>
            <a:pPr>
              <a:lnSpc>
                <a:spcPct val="100000"/>
              </a:lnSpc>
            </a:pPr>
            <a:r>
              <a:rPr lang="en-US"/>
              <a:t>Caption Video Files</a:t>
            </a:r>
            <a:endParaRPr lang="en-US">
              <a:cs typeface="Calibri"/>
            </a:endParaRPr>
          </a:p>
          <a:p>
            <a:pPr>
              <a:lnSpc>
                <a:spcPct val="100000"/>
              </a:lnSpc>
            </a:pPr>
            <a:r>
              <a:rPr lang="en-US"/>
              <a:t>Utilize Accessibility Checkers for Remediation</a:t>
            </a:r>
            <a:endParaRPr lang="en-US">
              <a:cs typeface="Calibri"/>
            </a:endParaRPr>
          </a:p>
          <a:p>
            <a:endParaRPr lang="en-US"/>
          </a:p>
        </p:txBody>
      </p:sp>
    </p:spTree>
    <p:custDataLst>
      <p:tags r:id="rId1"/>
    </p:custDataLst>
    <p:extLst>
      <p:ext uri="{BB962C8B-B14F-4D97-AF65-F5344CB8AC3E}">
        <p14:creationId xmlns:p14="http://schemas.microsoft.com/office/powerpoint/2010/main" val="7117394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Use Native File Formats (.docx, .xlsx, .pptx)</a:t>
            </a:r>
            <a:endParaRPr lang="en-US"/>
          </a:p>
        </p:txBody>
      </p:sp>
      <p:sp>
        <p:nvSpPr>
          <p:cNvPr id="3" name="Content Placeholder 2"/>
          <p:cNvSpPr>
            <a:spLocks noGrp="1"/>
          </p:cNvSpPr>
          <p:nvPr>
            <p:ph idx="1"/>
          </p:nvPr>
        </p:nvSpPr>
        <p:spPr>
          <a:xfrm>
            <a:off x="838200" y="1463040"/>
            <a:ext cx="10515600" cy="4578986"/>
          </a:xfrm>
        </p:spPr>
        <p:txBody>
          <a:bodyPr vert="horz" lIns="91440" tIns="45720" rIns="91440" bIns="45720" rtlCol="0" anchor="t">
            <a:normAutofit lnSpcReduction="10000"/>
          </a:bodyPr>
          <a:lstStyle/>
          <a:p>
            <a:r>
              <a:rPr lang="en-US" dirty="0"/>
              <a:t>Keeping the original format allows users to adjust content to their needs:</a:t>
            </a:r>
          </a:p>
          <a:p>
            <a:pPr lvl="1"/>
            <a:r>
              <a:rPr lang="en-US" dirty="0"/>
              <a:t>Alternate formats</a:t>
            </a:r>
            <a:endParaRPr lang="en-US" dirty="0">
              <a:cs typeface="Calibri"/>
            </a:endParaRPr>
          </a:p>
          <a:p>
            <a:pPr lvl="1"/>
            <a:r>
              <a:rPr lang="en-US" dirty="0"/>
              <a:t>Formatting</a:t>
            </a:r>
            <a:endParaRPr lang="en-US" dirty="0">
              <a:cs typeface="Calibri"/>
            </a:endParaRPr>
          </a:p>
          <a:p>
            <a:pPr lvl="1"/>
            <a:r>
              <a:rPr lang="en-US" dirty="0"/>
              <a:t>Font sizes</a:t>
            </a:r>
            <a:endParaRPr lang="en-US" dirty="0">
              <a:cs typeface="Calibri"/>
            </a:endParaRPr>
          </a:p>
          <a:p>
            <a:pPr lvl="1"/>
            <a:r>
              <a:rPr lang="en-US" dirty="0"/>
              <a:t>Line spaces</a:t>
            </a:r>
            <a:endParaRPr lang="en-US" dirty="0">
              <a:cs typeface="Calibri"/>
            </a:endParaRPr>
          </a:p>
          <a:p>
            <a:pPr lvl="1"/>
            <a:r>
              <a:rPr lang="en-US" dirty="0"/>
              <a:t>Readability</a:t>
            </a:r>
            <a:endParaRPr lang="en-US" dirty="0">
              <a:cs typeface="Calibri"/>
            </a:endParaRPr>
          </a:p>
          <a:p>
            <a:endParaRPr lang="en-US" dirty="0">
              <a:cs typeface="Calibri"/>
            </a:endParaRPr>
          </a:p>
          <a:p>
            <a:r>
              <a:rPr lang="en-US" b="1" dirty="0">
                <a:cs typeface="Calibri"/>
              </a:rPr>
              <a:t>Converting to PDF removes or minimizes file accessibility</a:t>
            </a:r>
          </a:p>
          <a:p>
            <a:pPr lvl="1"/>
            <a:r>
              <a:rPr lang="en-US" sz="2800" dirty="0"/>
              <a:t>Students cannot replace the original file on your LMS </a:t>
            </a:r>
            <a:r>
              <a:rPr lang="en-US" sz="2800" dirty="0">
                <a:cs typeface="Calibri"/>
              </a:rPr>
              <a:t/>
            </a:r>
            <a:br>
              <a:rPr lang="en-US" sz="2800" dirty="0">
                <a:cs typeface="Calibri"/>
              </a:rPr>
            </a:br>
            <a:r>
              <a:rPr lang="en-US" sz="2800" dirty="0"/>
              <a:t>or other sites!</a:t>
            </a:r>
            <a:endParaRPr lang="en-US" sz="2800" dirty="0">
              <a:cs typeface="Calibri"/>
            </a:endParaRPr>
          </a:p>
          <a:p>
            <a:endParaRPr lang="en-US" dirty="0">
              <a:cs typeface="Calibri"/>
            </a:endParaRPr>
          </a:p>
        </p:txBody>
      </p:sp>
      <p:sp>
        <p:nvSpPr>
          <p:cNvPr id="4" name="TextBox 3"/>
          <p:cNvSpPr txBox="1"/>
          <p:nvPr/>
        </p:nvSpPr>
        <p:spPr>
          <a:xfrm>
            <a:off x="9042400" y="5709920"/>
            <a:ext cx="2666692" cy="461665"/>
          </a:xfrm>
          <a:prstGeom prst="rect">
            <a:avLst/>
          </a:prstGeom>
          <a:noFill/>
        </p:spPr>
        <p:txBody>
          <a:bodyPr wrap="none" rtlCol="0">
            <a:spAutoFit/>
          </a:bodyPr>
          <a:lstStyle/>
          <a:p>
            <a:r>
              <a:rPr lang="en-US" sz="2400" dirty="0" smtClean="0">
                <a:hlinkClick r:id="rId4"/>
              </a:rPr>
              <a:t>NCDAE </a:t>
            </a:r>
            <a:r>
              <a:rPr lang="en-US" sz="2400" dirty="0" err="1" smtClean="0">
                <a:hlinkClick r:id="rId4"/>
              </a:rPr>
              <a:t>Cheatsheets</a:t>
            </a:r>
            <a:endParaRPr lang="en-US" sz="2400" dirty="0"/>
          </a:p>
        </p:txBody>
      </p:sp>
    </p:spTree>
    <p:custDataLst>
      <p:tags r:id="rId1"/>
    </p:custDataLst>
    <p:extLst>
      <p:ext uri="{BB962C8B-B14F-4D97-AF65-F5344CB8AC3E}">
        <p14:creationId xmlns:p14="http://schemas.microsoft.com/office/powerpoint/2010/main" val="220329563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PROJECT_OPEN" val="0"/>
  <p:tag name="ARTICULATE_SLIDE_COUNT" val="32"/>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9409FE39160CF4A87CC18827B454948" ma:contentTypeVersion="5" ma:contentTypeDescription="Create a new document." ma:contentTypeScope="" ma:versionID="167df642f24c7c3df985291086eb4445">
  <xsd:schema xmlns:xsd="http://www.w3.org/2001/XMLSchema" xmlns:xs="http://www.w3.org/2001/XMLSchema" xmlns:p="http://schemas.microsoft.com/office/2006/metadata/properties" xmlns:ns2="f6df3c2c-5537-4115-aeec-25df143776a0" targetNamespace="http://schemas.microsoft.com/office/2006/metadata/properties" ma:root="true" ma:fieldsID="5bc9180b1e3b9fb68e3cd9284e439242" ns2:_="">
    <xsd:import namespace="f6df3c2c-5537-4115-aeec-25df143776a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df3c2c-5537-4115-aeec-25df143776a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04B20C6-F173-4A82-B255-EDF1407B0730}">
  <ds:schemaRefs>
    <ds:schemaRef ds:uri="f6df3c2c-5537-4115-aeec-25df143776a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15AF186-4155-4986-8877-94F5C887B2C0}">
  <ds:schemaRefs>
    <ds:schemaRef ds:uri="http://schemas.microsoft.com/sharepoint/v3/contenttype/forms"/>
  </ds:schemaRefs>
</ds:datastoreItem>
</file>

<file path=customXml/itemProps3.xml><?xml version="1.0" encoding="utf-8"?>
<ds:datastoreItem xmlns:ds="http://schemas.openxmlformats.org/officeDocument/2006/customXml" ds:itemID="{BD4200A1-E717-4D8C-8D15-65F0CF94A114}">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f6df3c2c-5537-4115-aeec-25df143776a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137</TotalTime>
  <Words>742</Words>
  <Application>Microsoft Office PowerPoint</Application>
  <PresentationFormat>Widescreen</PresentationFormat>
  <Paragraphs>269</Paragraphs>
  <Slides>29</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Office Theme</vt:lpstr>
      <vt:lpstr>Accessibility: The Road to Success</vt:lpstr>
      <vt:lpstr>Digital Access and YOU </vt:lpstr>
      <vt:lpstr>Learning Technologies</vt:lpstr>
      <vt:lpstr>Accessibility is a Social Justice Issue</vt:lpstr>
      <vt:lpstr>Contributions to Student Success</vt:lpstr>
      <vt:lpstr>Improving Content Availability</vt:lpstr>
      <vt:lpstr>Accessibility vs. Accommodations</vt:lpstr>
      <vt:lpstr>Accessible Content Starting Points</vt:lpstr>
      <vt:lpstr>Use Native File Formats (.docx, .xlsx, .pptx)</vt:lpstr>
      <vt:lpstr>If you must save as a PDF…..</vt:lpstr>
      <vt:lpstr>Define Headings and Styles</vt:lpstr>
      <vt:lpstr>Try It Out – Defining Headings and Styles</vt:lpstr>
      <vt:lpstr>Design for Readability</vt:lpstr>
      <vt:lpstr>Try It Out – Designing for Readability</vt:lpstr>
      <vt:lpstr>Ordered and Unordered Lists</vt:lpstr>
      <vt:lpstr>Try It Out </vt:lpstr>
      <vt:lpstr>Create Descriptive Links</vt:lpstr>
      <vt:lpstr>Creating Hyperlinks</vt:lpstr>
      <vt:lpstr>Provide Alt-Text</vt:lpstr>
      <vt:lpstr>Adding Alt-Text to documents</vt:lpstr>
      <vt:lpstr>Using Colors Effectively</vt:lpstr>
      <vt:lpstr>Examples of  improper use  of colors</vt:lpstr>
      <vt:lpstr>Effective Color Resources</vt:lpstr>
      <vt:lpstr>Utilize Accessibility Checkers</vt:lpstr>
      <vt:lpstr>Blackboard Ally</vt:lpstr>
      <vt:lpstr>Caption Video Files</vt:lpstr>
      <vt:lpstr>Video Caption Resources </vt:lpstr>
      <vt:lpstr>Video Online Accessibility -  How to Help All Your Students Out of the Classroom </vt:lpstr>
      <vt:lpstr>Conference Archives</vt:lpstr>
    </vt:vector>
  </TitlesOfParts>
  <Company>College of DuPage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Maxse</dc:creator>
  <cp:lastModifiedBy>Becky Benkert</cp:lastModifiedBy>
  <cp:revision>12</cp:revision>
  <cp:lastPrinted>2019-01-14T15:24:31Z</cp:lastPrinted>
  <dcterms:created xsi:type="dcterms:W3CDTF">2019-01-10T18:47:04Z</dcterms:created>
  <dcterms:modified xsi:type="dcterms:W3CDTF">2019-02-22T17:22:16Z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AE2B69A6-8108-479B-A68A-539A7F51A683</vt:lpwstr>
  </property>
  <property fmtid="{D5CDD505-2E9C-101B-9397-08002B2CF9AE}" pid="3" name="ArticulatePath">
    <vt:lpwstr>Presentation1</vt:lpwstr>
  </property>
  <property fmtid="{D5CDD505-2E9C-101B-9397-08002B2CF9AE}" pid="4" name="ContentTypeId">
    <vt:lpwstr>0x01010019409FE39160CF4A87CC18827B454948</vt:lpwstr>
  </property>
</Properties>
</file>